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2"/>
  </p:notesMasterIdLst>
  <p:sldIdLst>
    <p:sldId id="257" r:id="rId2"/>
    <p:sldId id="267" r:id="rId3"/>
    <p:sldId id="259" r:id="rId4"/>
    <p:sldId id="265" r:id="rId5"/>
    <p:sldId id="263" r:id="rId6"/>
    <p:sldId id="260" r:id="rId7"/>
    <p:sldId id="261" r:id="rId8"/>
    <p:sldId id="264" r:id="rId9"/>
    <p:sldId id="258" r:id="rId10"/>
    <p:sldId id="266" r:id="rId1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CFCC"/>
    <a:srgbClr val="6ECB55"/>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8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2A399B-E7FF-48DE-9EC9-427BDCDD5908}" type="datetimeFigureOut">
              <a:rPr lang="de-DE" smtClean="0"/>
              <a:t>08.02.2019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E2667A-986E-4472-999F-787AF7067B29}" type="slidenum">
              <a:rPr lang="de-DE" smtClean="0"/>
              <a:t>‹Nr.›</a:t>
            </a:fld>
            <a:endParaRPr lang="de-DE"/>
          </a:p>
        </p:txBody>
      </p:sp>
    </p:spTree>
    <p:extLst>
      <p:ext uri="{BB962C8B-B14F-4D97-AF65-F5344CB8AC3E}">
        <p14:creationId xmlns:p14="http://schemas.microsoft.com/office/powerpoint/2010/main" val="82780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6E2667A-986E-4472-999F-787AF7067B29}" type="slidenum">
              <a:rPr lang="de-DE" smtClean="0"/>
              <a:t>5</a:t>
            </a:fld>
            <a:endParaRPr lang="de-DE"/>
          </a:p>
        </p:txBody>
      </p:sp>
    </p:spTree>
    <p:extLst>
      <p:ext uri="{BB962C8B-B14F-4D97-AF65-F5344CB8AC3E}">
        <p14:creationId xmlns:p14="http://schemas.microsoft.com/office/powerpoint/2010/main" val="3041905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4" name="Titel 13"/>
          <p:cNvSpPr>
            <a:spLocks noGrp="1"/>
          </p:cNvSpPr>
          <p:nvPr>
            <p:ph type="ctrTitle"/>
          </p:nvPr>
        </p:nvSpPr>
        <p:spPr>
          <a:xfrm>
            <a:off x="1432560" y="359898"/>
            <a:ext cx="7406640" cy="1472184"/>
          </a:xfrm>
        </p:spPr>
        <p:txBody>
          <a:bodyPr anchor="b"/>
          <a:lstStyle>
            <a:lvl1pPr algn="l">
              <a:defRPr/>
            </a:lvl1pPr>
            <a:extLst/>
          </a:lstStyle>
          <a:p>
            <a:r>
              <a:rPr kumimoji="0" lang="de-DE" smtClean="0"/>
              <a:t>Titelmasterformat durch Klicken bearbeiten</a:t>
            </a:r>
            <a:endParaRPr kumimoji="0" lang="en-US"/>
          </a:p>
        </p:txBody>
      </p:sp>
      <p:sp>
        <p:nvSpPr>
          <p:cNvPr id="22" name="Untertitel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sp>
        <p:nvSpPr>
          <p:cNvPr id="7" name="Datumsplatzhalter 6"/>
          <p:cNvSpPr>
            <a:spLocks noGrp="1"/>
          </p:cNvSpPr>
          <p:nvPr>
            <p:ph type="dt" sz="half" idx="10"/>
          </p:nvPr>
        </p:nvSpPr>
        <p:spPr/>
        <p:txBody>
          <a:bodyPr/>
          <a:lstStyle>
            <a:extLst/>
          </a:lstStyle>
          <a:p>
            <a:fld id="{61FF8A07-AAC6-4F49-81C1-EAADE46EF5A3}" type="datetimeFigureOut">
              <a:rPr lang="de-DE" smtClean="0"/>
              <a:t>08.02.2019</a:t>
            </a:fld>
            <a:endParaRPr lang="de-DE"/>
          </a:p>
        </p:txBody>
      </p:sp>
      <p:sp>
        <p:nvSpPr>
          <p:cNvPr id="20" name="Fußzeilenplatzhalter 19"/>
          <p:cNvSpPr>
            <a:spLocks noGrp="1"/>
          </p:cNvSpPr>
          <p:nvPr>
            <p:ph type="ftr" sz="quarter" idx="11"/>
          </p:nvPr>
        </p:nvSpPr>
        <p:spPr/>
        <p:txBody>
          <a:bodyPr/>
          <a:lstStyle>
            <a:extLst/>
          </a:lstStyle>
          <a:p>
            <a:endParaRPr lang="de-DE"/>
          </a:p>
        </p:txBody>
      </p:sp>
      <p:sp>
        <p:nvSpPr>
          <p:cNvPr id="10" name="Foliennummernplatzhalter 9"/>
          <p:cNvSpPr>
            <a:spLocks noGrp="1"/>
          </p:cNvSpPr>
          <p:nvPr>
            <p:ph type="sldNum" sz="quarter" idx="12"/>
          </p:nvPr>
        </p:nvSpPr>
        <p:spPr/>
        <p:txBody>
          <a:bodyPr/>
          <a:lstStyle>
            <a:extLst/>
          </a:lstStyle>
          <a:p>
            <a:fld id="{0AF318E8-FD96-4685-B1C6-6CACA98B8739}" type="slidenum">
              <a:rPr lang="de-DE" smtClean="0"/>
              <a:t>‹Nr.›</a:t>
            </a:fld>
            <a:endParaRPr lang="de-DE"/>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61FF8A07-AAC6-4F49-81C1-EAADE46EF5A3}" type="datetimeFigureOut">
              <a:rPr lang="de-DE" smtClean="0"/>
              <a:t>08.02.2019</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0AF318E8-FD96-4685-B1C6-6CACA98B8739}"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58000" y="274639"/>
            <a:ext cx="1828800" cy="5851525"/>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1143000" y="274640"/>
            <a:ext cx="5562600" cy="5851525"/>
          </a:xfrm>
        </p:spPr>
        <p:txBody>
          <a:bodyPr vert="eaVert"/>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61FF8A07-AAC6-4F49-81C1-EAADE46EF5A3}" type="datetimeFigureOut">
              <a:rPr lang="de-DE" smtClean="0"/>
              <a:t>08.02.2019</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0AF318E8-FD96-4685-B1C6-6CACA98B8739}"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61FF8A07-AAC6-4F49-81C1-EAADE46EF5A3}" type="datetimeFigureOut">
              <a:rPr lang="de-DE" smtClean="0"/>
              <a:t>08.02.2019</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0AF318E8-FD96-4685-B1C6-6CACA98B8739}"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7" name="Rechteck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 bearbeiten</a:t>
            </a:r>
          </a:p>
        </p:txBody>
      </p:sp>
      <p:sp>
        <p:nvSpPr>
          <p:cNvPr id="4" name="Datumsplatzhalter 3"/>
          <p:cNvSpPr>
            <a:spLocks noGrp="1"/>
          </p:cNvSpPr>
          <p:nvPr>
            <p:ph type="dt" sz="half" idx="10"/>
          </p:nvPr>
        </p:nvSpPr>
        <p:spPr/>
        <p:txBody>
          <a:bodyPr/>
          <a:lstStyle>
            <a:extLst/>
          </a:lstStyle>
          <a:p>
            <a:fld id="{61FF8A07-AAC6-4F49-81C1-EAADE46EF5A3}" type="datetimeFigureOut">
              <a:rPr lang="de-DE" smtClean="0"/>
              <a:t>08.02.2019</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0AF318E8-FD96-4685-B1C6-6CACA98B8739}" type="slidenum">
              <a:rPr lang="de-DE" smtClean="0"/>
              <a:t>‹Nr.›</a:t>
            </a:fld>
            <a:endParaRPr lang="de-DE"/>
          </a:p>
        </p:txBody>
      </p:sp>
      <p:sp>
        <p:nvSpPr>
          <p:cNvPr id="10" name="Rechteck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lstStyle>
            <a:extLst/>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61FF8A07-AAC6-4F49-81C1-EAADE46EF5A3}" type="datetimeFigureOut">
              <a:rPr lang="de-DE" smtClean="0"/>
              <a:t>08.02.2019</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0AF318E8-FD96-4685-B1C6-6CACA98B8739}"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 bearbeiten</a:t>
            </a:r>
          </a:p>
        </p:txBody>
      </p:sp>
      <p:sp>
        <p:nvSpPr>
          <p:cNvPr id="4" name="Textplatzhalt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fld id="{61FF8A07-AAC6-4F49-81C1-EAADE46EF5A3}" type="datetimeFigureOut">
              <a:rPr lang="de-DE" smtClean="0"/>
              <a:t>08.02.2019</a:t>
            </a:fld>
            <a:endParaRPr lang="de-DE"/>
          </a:p>
        </p:txBody>
      </p:sp>
      <p:sp>
        <p:nvSpPr>
          <p:cNvPr id="8" name="Fußzeilenplatzhalter 7"/>
          <p:cNvSpPr>
            <a:spLocks noGrp="1"/>
          </p:cNvSpPr>
          <p:nvPr>
            <p:ph type="ftr" sz="quarter" idx="11"/>
          </p:nvPr>
        </p:nvSpPr>
        <p:spPr/>
        <p:txBody>
          <a:bodyPr/>
          <a:lstStyle>
            <a:extLst/>
          </a:lstStyle>
          <a:p>
            <a:endParaRPr lang="de-DE"/>
          </a:p>
        </p:txBody>
      </p:sp>
      <p:sp>
        <p:nvSpPr>
          <p:cNvPr id="9" name="Foliennummernplatzhalter 8"/>
          <p:cNvSpPr>
            <a:spLocks noGrp="1"/>
          </p:cNvSpPr>
          <p:nvPr>
            <p:ph type="sldNum" sz="quarter" idx="12"/>
          </p:nvPr>
        </p:nvSpPr>
        <p:spPr/>
        <p:txBody>
          <a:bodyPr/>
          <a:lstStyle>
            <a:extLst/>
          </a:lstStyle>
          <a:p>
            <a:fld id="{0AF318E8-FD96-4685-B1C6-6CACA98B8739}"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nchor="ctr"/>
          <a:lstStyle>
            <a:extLst/>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extLst/>
          </a:lstStyle>
          <a:p>
            <a:fld id="{61FF8A07-AAC6-4F49-81C1-EAADE46EF5A3}" type="datetimeFigureOut">
              <a:rPr lang="de-DE" smtClean="0"/>
              <a:t>08.02.2019</a:t>
            </a:fld>
            <a:endParaRPr lang="de-DE"/>
          </a:p>
        </p:txBody>
      </p:sp>
      <p:sp>
        <p:nvSpPr>
          <p:cNvPr id="4" name="Fußzeilenplatzhalter 3"/>
          <p:cNvSpPr>
            <a:spLocks noGrp="1"/>
          </p:cNvSpPr>
          <p:nvPr>
            <p:ph type="ftr" sz="quarter" idx="11"/>
          </p:nvPr>
        </p:nvSpPr>
        <p:spPr/>
        <p:txBody>
          <a:bodyPr/>
          <a:lstStyle>
            <a:extLst/>
          </a:lstStyle>
          <a:p>
            <a:endParaRPr lang="de-DE"/>
          </a:p>
        </p:txBody>
      </p:sp>
      <p:sp>
        <p:nvSpPr>
          <p:cNvPr id="5" name="Foliennummernplatzhalter 4"/>
          <p:cNvSpPr>
            <a:spLocks noGrp="1"/>
          </p:cNvSpPr>
          <p:nvPr>
            <p:ph type="sldNum" sz="quarter" idx="12"/>
          </p:nvPr>
        </p:nvSpPr>
        <p:spPr/>
        <p:txBody>
          <a:bodyPr/>
          <a:lstStyle>
            <a:extLst/>
          </a:lstStyle>
          <a:p>
            <a:fld id="{0AF318E8-FD96-4685-B1C6-6CACA98B8739}"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hteck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umsplatzhalter 1"/>
          <p:cNvSpPr>
            <a:spLocks noGrp="1"/>
          </p:cNvSpPr>
          <p:nvPr>
            <p:ph type="dt" sz="half" idx="10"/>
          </p:nvPr>
        </p:nvSpPr>
        <p:spPr/>
        <p:txBody>
          <a:bodyPr/>
          <a:lstStyle>
            <a:extLst/>
          </a:lstStyle>
          <a:p>
            <a:fld id="{61FF8A07-AAC6-4F49-81C1-EAADE46EF5A3}" type="datetimeFigureOut">
              <a:rPr lang="de-DE" smtClean="0"/>
              <a:t>08.02.2019</a:t>
            </a:fld>
            <a:endParaRPr lang="de-DE"/>
          </a:p>
        </p:txBody>
      </p:sp>
      <p:sp>
        <p:nvSpPr>
          <p:cNvPr id="3" name="Fußzeilenplatzhalter 2"/>
          <p:cNvSpPr>
            <a:spLocks noGrp="1"/>
          </p:cNvSpPr>
          <p:nvPr>
            <p:ph type="ftr" sz="quarter" idx="11"/>
          </p:nvPr>
        </p:nvSpPr>
        <p:spPr/>
        <p:txBody>
          <a:bodyPr/>
          <a:lstStyle>
            <a:extLst/>
          </a:lstStyle>
          <a:p>
            <a:endParaRPr lang="de-DE"/>
          </a:p>
        </p:txBody>
      </p:sp>
      <p:sp>
        <p:nvSpPr>
          <p:cNvPr id="4" name="Foliennummernplatzhalter 3"/>
          <p:cNvSpPr>
            <a:spLocks noGrp="1"/>
          </p:cNvSpPr>
          <p:nvPr>
            <p:ph type="sldNum" sz="quarter" idx="12"/>
          </p:nvPr>
        </p:nvSpPr>
        <p:spPr/>
        <p:txBody>
          <a:bodyPr/>
          <a:lstStyle>
            <a:extLst/>
          </a:lstStyle>
          <a:p>
            <a:fld id="{0AF318E8-FD96-4685-B1C6-6CACA98B8739}" type="slidenum">
              <a:rPr lang="de-DE" smtClean="0"/>
              <a:t>‹Nr.›</a:t>
            </a:fld>
            <a:endParaRPr lang="de-DE"/>
          </a:p>
        </p:txBody>
      </p:sp>
      <p:sp>
        <p:nvSpPr>
          <p:cNvPr id="6" name="Rechteck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61FF8A07-AAC6-4F49-81C1-EAADE46EF5A3}" type="datetimeFigureOut">
              <a:rPr lang="de-DE" smtClean="0"/>
              <a:t>08.02.2019</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0AF318E8-FD96-4685-B1C6-6CACA98B8739}"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de-DE" smtClean="0"/>
              <a:t>Titelmasterformat durch Klicken bearbeiten</a:t>
            </a:r>
            <a:endParaRPr kumimoji="0" lang="en-US"/>
          </a:p>
        </p:txBody>
      </p:sp>
      <p:sp>
        <p:nvSpPr>
          <p:cNvPr id="5" name="Datumsplatzhalter 4"/>
          <p:cNvSpPr>
            <a:spLocks noGrp="1"/>
          </p:cNvSpPr>
          <p:nvPr>
            <p:ph type="dt" sz="half" idx="10"/>
          </p:nvPr>
        </p:nvSpPr>
        <p:spPr/>
        <p:txBody>
          <a:bodyPr/>
          <a:lstStyle>
            <a:extLst/>
          </a:lstStyle>
          <a:p>
            <a:fld id="{61FF8A07-AAC6-4F49-81C1-EAADE46EF5A3}" type="datetimeFigureOut">
              <a:rPr lang="de-DE" smtClean="0"/>
              <a:t>08.02.2019</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0AF318E8-FD96-4685-B1C6-6CACA98B8739}" type="slidenum">
              <a:rPr lang="de-DE" smtClean="0"/>
              <a:t>‹Nr.›</a:t>
            </a:fld>
            <a:endParaRPr lang="de-DE"/>
          </a:p>
        </p:txBody>
      </p:sp>
      <p:sp>
        <p:nvSpPr>
          <p:cNvPr id="8" name="Rechteck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Bildplatzhalt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de-DE" smtClean="0"/>
              <a:t>Bild durch Klicken auf Symbol hinzufügen</a:t>
            </a:r>
            <a:endParaRPr kumimoji="0" lang="en-US" dirty="0"/>
          </a:p>
        </p:txBody>
      </p:sp>
      <p:sp>
        <p:nvSpPr>
          <p:cNvPr id="9" name="Flussdiagramm: Proz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ussdiagramm: Proz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platzhalt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de-DE" smtClean="0"/>
              <a:t>Textmasterformat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Krei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ad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hteck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elplatzhalt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de-DE" smtClean="0"/>
              <a:t>Titelmasterformat durch Klicken bearbeiten</a:t>
            </a:r>
            <a:endParaRPr kumimoji="0" lang="en-US"/>
          </a:p>
        </p:txBody>
      </p:sp>
      <p:sp>
        <p:nvSpPr>
          <p:cNvPr id="9" name="Textplatzhalt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24" name="Datumsplatzhalt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1FF8A07-AAC6-4F49-81C1-EAADE46EF5A3}" type="datetimeFigureOut">
              <a:rPr lang="de-DE" smtClean="0"/>
              <a:t>08.02.2019</a:t>
            </a:fld>
            <a:endParaRPr lang="de-DE"/>
          </a:p>
        </p:txBody>
      </p:sp>
      <p:sp>
        <p:nvSpPr>
          <p:cNvPr id="10" name="Fußzeilenplatzhalt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de-DE"/>
          </a:p>
        </p:txBody>
      </p:sp>
      <p:sp>
        <p:nvSpPr>
          <p:cNvPr id="22" name="Foliennummernplatzhalt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AF318E8-FD96-4685-B1C6-6CACA98B8739}" type="slidenum">
              <a:rPr lang="de-DE" smtClean="0"/>
              <a:t>‹Nr.›</a:t>
            </a:fld>
            <a:endParaRPr lang="de-DE"/>
          </a:p>
        </p:txBody>
      </p:sp>
      <p:sp>
        <p:nvSpPr>
          <p:cNvPr id="15" name="Rechteck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9.jpeg"/><Relationship Id="rId3" Type="http://schemas.microsoft.com/office/2007/relationships/hdphoto" Target="../media/hdphoto1.wdp"/><Relationship Id="rId7" Type="http://schemas.openxmlformats.org/officeDocument/2006/relationships/image" Target="../media/image5.jpe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8.jpeg"/><Relationship Id="rId5" Type="http://schemas.openxmlformats.org/officeDocument/2006/relationships/image" Target="../media/image4.jpeg"/><Relationship Id="rId10" Type="http://schemas.microsoft.com/office/2007/relationships/hdphoto" Target="../media/hdphoto3.wdp"/><Relationship Id="rId4" Type="http://schemas.openxmlformats.org/officeDocument/2006/relationships/image" Target="../media/image3.jpeg"/><Relationship Id="rId9" Type="http://schemas.openxmlformats.org/officeDocument/2006/relationships/image" Target="../media/image7.jpeg"/><Relationship Id="rId14" Type="http://schemas.microsoft.com/office/2007/relationships/hdphoto" Target="../media/hdphoto5.wdp"/></Relationships>
</file>

<file path=ppt/slides/_rels/slide1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7.wdp"/><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3.jpeg"/><Relationship Id="rId5" Type="http://schemas.microsoft.com/office/2007/relationships/hdphoto" Target="../media/hdphoto6.wdp"/><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wmf"/><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chemeClr val="accent6"/>
            </a:gs>
            <a:gs pos="32000">
              <a:srgbClr val="00B050">
                <a:lumMod val="78000"/>
                <a:lumOff val="22000"/>
              </a:srgbClr>
            </a:gs>
            <a:gs pos="63000">
              <a:srgbClr val="FF0300"/>
            </a:gs>
            <a:gs pos="90000">
              <a:srgbClr val="FFFF00"/>
            </a:gs>
          </a:gsLst>
          <a:lin ang="5400000" scaled="1"/>
          <a:tileRect/>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01233" y="116632"/>
            <a:ext cx="7498080" cy="1143000"/>
          </a:xfrm>
        </p:spPr>
        <p:txBody>
          <a:bodyPr>
            <a:normAutofit fontScale="90000"/>
          </a:bodyPr>
          <a:lstStyle/>
          <a:p>
            <a:pPr algn="ctr"/>
            <a:r>
              <a:rPr lang="de-DE" b="1" dirty="0" smtClean="0"/>
              <a:t>Unser Praxistag in der Berufsorientierungsstufe</a:t>
            </a:r>
            <a:endParaRPr lang="de-DE" dirty="0"/>
          </a:p>
        </p:txBody>
      </p:sp>
      <p:pic>
        <p:nvPicPr>
          <p:cNvPr id="6" name="Inhaltsplatzhalter 5" descr="U:\BO-Praxistag\Fotos Praxistag 2017_18\IMG_2734.JPG"/>
          <p:cNvPicPr>
            <a:picLocks/>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923928" y="1944116"/>
            <a:ext cx="2272643" cy="1304864"/>
          </a:xfrm>
          <a:prstGeom prst="rect">
            <a:avLst/>
          </a:prstGeom>
          <a:noFill/>
          <a:ln>
            <a:noFill/>
          </a:ln>
        </p:spPr>
      </p:pic>
      <p:pic>
        <p:nvPicPr>
          <p:cNvPr id="7" name="Grafik 6" descr="U:\BO-Praxistag\Fotos Praxistag 2017_18\CIMG106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1521711"/>
            <a:ext cx="1188132" cy="1709013"/>
          </a:xfrm>
          <a:prstGeom prst="rect">
            <a:avLst/>
          </a:prstGeom>
          <a:noFill/>
          <a:ln>
            <a:noFill/>
          </a:ln>
        </p:spPr>
      </p:pic>
      <p:pic>
        <p:nvPicPr>
          <p:cNvPr id="8" name="Grafik 7" descr="U:\BO-Praxistag\Fotos Praxistag 2017_18\CIMG1070.JPG"/>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t="19277" b="10307"/>
          <a:stretch/>
        </p:blipFill>
        <p:spPr bwMode="auto">
          <a:xfrm>
            <a:off x="1331640" y="3409821"/>
            <a:ext cx="2311964" cy="2016224"/>
          </a:xfrm>
          <a:prstGeom prst="rect">
            <a:avLst/>
          </a:prstGeom>
          <a:noFill/>
          <a:ln>
            <a:noFill/>
          </a:ln>
        </p:spPr>
      </p:pic>
      <p:pic>
        <p:nvPicPr>
          <p:cNvPr id="9" name="Grafik 8" descr="U:\BO-Praxistag\Fotos Praxistag 2017_18\IMG-3016.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36331" y="3521089"/>
            <a:ext cx="2160240" cy="1512168"/>
          </a:xfrm>
          <a:prstGeom prst="rect">
            <a:avLst/>
          </a:prstGeom>
          <a:noFill/>
          <a:ln>
            <a:noFill/>
          </a:ln>
        </p:spPr>
      </p:pic>
      <p:pic>
        <p:nvPicPr>
          <p:cNvPr id="1026" name="Picture 2" descr="U:\BO-Praxistag\Praxistagfotos 2018_19\Praxistag\IMG_621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2819" y="5033257"/>
            <a:ext cx="2181567" cy="16361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U:\BO-Praxistag\Fotos Praxistag 2017_18\IMG_3804.JPG"/>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154720" y="5229200"/>
            <a:ext cx="1787691" cy="13407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U:\BO-Praxistag\Fotos Praxistag 2017_18\IMG_2965.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349442" y="3324651"/>
            <a:ext cx="1249871" cy="16664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U:\BO-Praxistag\Fotos Praxistag 2017_18\CIMG1077.JPG"/>
          <p:cNvPicPr>
            <a:picLocks noGrp="1" noChangeAspect="1" noChangeArrowheads="1"/>
          </p:cNvPicPr>
          <p:nvPr>
            <p:ph idx="1"/>
          </p:nvPr>
        </p:nvPicPr>
        <p:blipFill>
          <a:blip r:embed="rId13" cstate="print">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187624" y="1521711"/>
            <a:ext cx="2232248" cy="167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910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331640" y="462702"/>
            <a:ext cx="7024744" cy="1143000"/>
          </a:xfrm>
        </p:spPr>
        <p:txBody>
          <a:bodyPr>
            <a:normAutofit fontScale="90000"/>
          </a:bodyPr>
          <a:lstStyle/>
          <a:p>
            <a:r>
              <a:rPr lang="de-DE" b="1" dirty="0" smtClean="0"/>
              <a:t/>
            </a:r>
            <a:br>
              <a:rPr lang="de-DE" b="1" dirty="0" smtClean="0"/>
            </a:br>
            <a:r>
              <a:rPr lang="de-DE" sz="4900" b="1" dirty="0" smtClean="0"/>
              <a:t>Die </a:t>
            </a:r>
            <a:r>
              <a:rPr lang="de-DE" sz="4900" b="1" dirty="0"/>
              <a:t>Bürogruppe</a:t>
            </a:r>
            <a:r>
              <a:rPr lang="de-DE" dirty="0"/>
              <a:t/>
            </a:r>
            <a:br>
              <a:rPr lang="de-DE" dirty="0"/>
            </a:br>
            <a:endParaRPr lang="de-DE" dirty="0"/>
          </a:p>
        </p:txBody>
      </p:sp>
      <p:sp>
        <p:nvSpPr>
          <p:cNvPr id="3" name="Inhaltsplatzhalter 2"/>
          <p:cNvSpPr>
            <a:spLocks noGrp="1"/>
          </p:cNvSpPr>
          <p:nvPr>
            <p:ph idx="1"/>
          </p:nvPr>
        </p:nvSpPr>
        <p:spPr>
          <a:xfrm>
            <a:off x="1187624" y="1484784"/>
            <a:ext cx="8229600" cy="5472608"/>
          </a:xfrm>
        </p:spPr>
        <p:txBody>
          <a:bodyPr>
            <a:normAutofit/>
          </a:bodyPr>
          <a:lstStyle/>
          <a:p>
            <a:pPr marL="0" indent="0">
              <a:buNone/>
            </a:pPr>
            <a:endParaRPr lang="de-DE" sz="2400" dirty="0" smtClean="0"/>
          </a:p>
          <a:p>
            <a:pPr marL="0" indent="0">
              <a:buNone/>
            </a:pPr>
            <a:r>
              <a:rPr lang="de-DE" sz="2400" dirty="0" smtClean="0"/>
              <a:t>In </a:t>
            </a:r>
            <a:r>
              <a:rPr lang="de-DE" sz="2400" dirty="0"/>
              <a:t>der Bürogruppe </a:t>
            </a:r>
            <a:r>
              <a:rPr lang="de-DE" sz="2400" dirty="0" smtClean="0"/>
              <a:t>gibt es viele Aufgaben, zum Beispiel: </a:t>
            </a:r>
          </a:p>
          <a:p>
            <a:pPr>
              <a:buClrTx/>
            </a:pPr>
            <a:r>
              <a:rPr lang="de-DE" sz="2400" dirty="0"/>
              <a:t>W</a:t>
            </a:r>
            <a:r>
              <a:rPr lang="de-DE" sz="2400" dirty="0" smtClean="0"/>
              <a:t>ir erledigen </a:t>
            </a:r>
            <a:r>
              <a:rPr lang="de-DE" sz="2400" dirty="0"/>
              <a:t>verschiedene Büroaufträge, die wir von anderen Lerngruppen bekommen. </a:t>
            </a:r>
            <a:endParaRPr lang="de-DE" sz="2400" dirty="0" smtClean="0"/>
          </a:p>
          <a:p>
            <a:pPr>
              <a:buClrTx/>
            </a:pPr>
            <a:r>
              <a:rPr lang="de-DE" sz="2400" dirty="0" smtClean="0"/>
              <a:t>Wir laminieren und schneiden, kopieren und sortieren sowie </a:t>
            </a:r>
            <a:r>
              <a:rPr lang="de-DE" sz="2400" dirty="0" err="1" smtClean="0"/>
              <a:t>schreddern</a:t>
            </a:r>
            <a:r>
              <a:rPr lang="de-DE" sz="2400" dirty="0" smtClean="0"/>
              <a:t> und scannen. </a:t>
            </a:r>
          </a:p>
          <a:p>
            <a:pPr>
              <a:buClrTx/>
            </a:pPr>
            <a:r>
              <a:rPr lang="de-DE" sz="2400" dirty="0" smtClean="0"/>
              <a:t>Wir </a:t>
            </a:r>
            <a:r>
              <a:rPr lang="de-DE" sz="2400" dirty="0"/>
              <a:t>erledigen Postangelegenheiten für das Schulsekretariat. </a:t>
            </a:r>
            <a:endParaRPr lang="de-DE" sz="2400" dirty="0" smtClean="0"/>
          </a:p>
          <a:p>
            <a:pPr>
              <a:buClrTx/>
            </a:pPr>
            <a:r>
              <a:rPr lang="de-DE" sz="2400" dirty="0" smtClean="0"/>
              <a:t>Wir </a:t>
            </a:r>
            <a:r>
              <a:rPr lang="de-DE" sz="2400" dirty="0"/>
              <a:t>schreiben Berichte für die Schülerzeitung oder bearbeiten Texte von anderen Schülerinnen und </a:t>
            </a:r>
            <a:r>
              <a:rPr lang="de-DE" sz="2400" dirty="0" smtClean="0"/>
              <a:t>Schülern. </a:t>
            </a:r>
            <a:endParaRPr lang="de-DE" sz="2400" dirty="0"/>
          </a:p>
        </p:txBody>
      </p:sp>
      <p:pic>
        <p:nvPicPr>
          <p:cNvPr id="4" name="Grafik 3" descr="sit at computer , to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476672"/>
            <a:ext cx="1033145" cy="1129030"/>
          </a:xfrm>
          <a:prstGeom prst="rect">
            <a:avLst/>
          </a:prstGeom>
          <a:noFill/>
          <a:ln>
            <a:noFill/>
          </a:ln>
          <a:effectLst/>
        </p:spPr>
      </p:pic>
    </p:spTree>
    <p:extLst>
      <p:ext uri="{BB962C8B-B14F-4D97-AF65-F5344CB8AC3E}">
        <p14:creationId xmlns:p14="http://schemas.microsoft.com/office/powerpoint/2010/main" val="670306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chemeClr val="accent6"/>
            </a:gs>
            <a:gs pos="32000">
              <a:srgbClr val="00B050">
                <a:lumMod val="78000"/>
                <a:lumOff val="22000"/>
              </a:srgbClr>
            </a:gs>
            <a:gs pos="63000">
              <a:srgbClr val="FF0300"/>
            </a:gs>
            <a:gs pos="90000">
              <a:srgbClr val="FFFF00"/>
            </a:gs>
          </a:gsLst>
          <a:lin ang="5400000" scaled="1"/>
          <a:tileRect/>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b="1" dirty="0" smtClean="0"/>
              <a:t>Unser Praxistag in der Berufsorientierungsstufe</a:t>
            </a:r>
            <a:endParaRPr lang="de-DE" dirty="0"/>
          </a:p>
        </p:txBody>
      </p:sp>
      <p:sp>
        <p:nvSpPr>
          <p:cNvPr id="3" name="Inhaltsplatzhalter 2"/>
          <p:cNvSpPr>
            <a:spLocks noGrp="1"/>
          </p:cNvSpPr>
          <p:nvPr>
            <p:ph idx="1"/>
          </p:nvPr>
        </p:nvSpPr>
        <p:spPr>
          <a:xfrm>
            <a:off x="1331640" y="1988840"/>
            <a:ext cx="7498080" cy="4800600"/>
          </a:xfrm>
        </p:spPr>
        <p:txBody>
          <a:bodyPr>
            <a:normAutofit/>
          </a:bodyPr>
          <a:lstStyle/>
          <a:p>
            <a:pPr>
              <a:buClrTx/>
            </a:pPr>
            <a:r>
              <a:rPr lang="de-DE" sz="2400" dirty="0"/>
              <a:t>Seit September 2017 gibt es in der Berufsorientierungsstufe einen Praxistag. </a:t>
            </a:r>
          </a:p>
          <a:p>
            <a:pPr>
              <a:buClrTx/>
            </a:pPr>
            <a:r>
              <a:rPr lang="de-DE" sz="2400" dirty="0"/>
              <a:t>Jeden Dienstag arbeiten </a:t>
            </a:r>
            <a:r>
              <a:rPr lang="de-DE" sz="2400" dirty="0" smtClean="0"/>
              <a:t>wir </a:t>
            </a:r>
            <a:r>
              <a:rPr lang="de-DE" sz="2400" dirty="0"/>
              <a:t>in vier verschiedenen </a:t>
            </a:r>
            <a:r>
              <a:rPr lang="de-DE" sz="2400" dirty="0" smtClean="0"/>
              <a:t>Arbeitsgruppen.</a:t>
            </a:r>
          </a:p>
          <a:p>
            <a:pPr>
              <a:buClrTx/>
            </a:pPr>
            <a:r>
              <a:rPr lang="de-DE" sz="2400" dirty="0" smtClean="0"/>
              <a:t>Es </a:t>
            </a:r>
            <a:r>
              <a:rPr lang="de-DE" sz="2400" dirty="0"/>
              <a:t>gibt eine </a:t>
            </a:r>
            <a:r>
              <a:rPr lang="de-DE" sz="2400" b="1" dirty="0"/>
              <a:t>Bürogruppe</a:t>
            </a:r>
            <a:r>
              <a:rPr lang="de-DE" sz="2400" dirty="0"/>
              <a:t>, eine </a:t>
            </a:r>
            <a:r>
              <a:rPr lang="de-DE" sz="2400" b="1" dirty="0"/>
              <a:t>Hauswirtschaftsgruppe</a:t>
            </a:r>
            <a:r>
              <a:rPr lang="de-DE" sz="2400" dirty="0"/>
              <a:t>, eine </a:t>
            </a:r>
            <a:r>
              <a:rPr lang="de-DE" sz="2400" b="1" dirty="0"/>
              <a:t>Werkgruppe</a:t>
            </a:r>
            <a:r>
              <a:rPr lang="de-DE" sz="2400" dirty="0"/>
              <a:t> und eine </a:t>
            </a:r>
            <a:r>
              <a:rPr lang="de-DE" sz="2400" b="1" dirty="0"/>
              <a:t>Gartengruppe.</a:t>
            </a:r>
            <a:r>
              <a:rPr lang="de-DE" sz="2400" dirty="0"/>
              <a:t> </a:t>
            </a:r>
            <a:endParaRPr lang="de-DE" sz="2400" dirty="0" smtClean="0"/>
          </a:p>
          <a:p>
            <a:pPr>
              <a:buClrTx/>
            </a:pPr>
            <a:r>
              <a:rPr lang="de-DE" sz="2400" dirty="0" smtClean="0"/>
              <a:t>Wir </a:t>
            </a:r>
            <a:r>
              <a:rPr lang="de-DE" sz="2400" dirty="0"/>
              <a:t>können viel </a:t>
            </a:r>
            <a:r>
              <a:rPr lang="de-DE" sz="2400" dirty="0" smtClean="0"/>
              <a:t>ausprobieren und haben viel Spaß bei der Arbeit.</a:t>
            </a:r>
            <a:endParaRPr lang="de-DE" sz="2400" dirty="0"/>
          </a:p>
          <a:p>
            <a:pPr>
              <a:buClrTx/>
            </a:pPr>
            <a:endParaRPr lang="de-DE" dirty="0"/>
          </a:p>
        </p:txBody>
      </p:sp>
    </p:spTree>
    <p:extLst>
      <p:ext uri="{BB962C8B-B14F-4D97-AF65-F5344CB8AC3E}">
        <p14:creationId xmlns:p14="http://schemas.microsoft.com/office/powerpoint/2010/main" val="14311396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17660" y="476672"/>
            <a:ext cx="7024744" cy="1143000"/>
          </a:xfrm>
        </p:spPr>
        <p:txBody>
          <a:bodyPr>
            <a:normAutofit fontScale="90000"/>
          </a:bodyPr>
          <a:lstStyle/>
          <a:p>
            <a:r>
              <a:rPr lang="de-DE" b="1" dirty="0"/>
              <a:t>Die Hauswirtschaftsgruppe</a:t>
            </a:r>
            <a:endParaRPr lang="de-DE" dirty="0"/>
          </a:p>
        </p:txBody>
      </p:sp>
      <p:pic>
        <p:nvPicPr>
          <p:cNvPr id="4" name="Inhaltsplatzhalter 3" descr="waescheraumSW"/>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077285" y="260648"/>
            <a:ext cx="997527" cy="931025"/>
          </a:xfrm>
          <a:prstGeom prst="rect">
            <a:avLst/>
          </a:prstGeom>
          <a:noFill/>
          <a:ln>
            <a:noFill/>
          </a:ln>
          <a:effectLst/>
        </p:spPr>
      </p:pic>
      <p:pic>
        <p:nvPicPr>
          <p:cNvPr id="5" name="Grafik 4" descr="kochen2SW"/>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404664"/>
            <a:ext cx="866140" cy="779145"/>
          </a:xfrm>
          <a:prstGeom prst="rect">
            <a:avLst/>
          </a:prstGeom>
          <a:noFill/>
          <a:ln>
            <a:noFill/>
          </a:ln>
          <a:effectLst/>
        </p:spPr>
      </p:pic>
      <p:pic>
        <p:nvPicPr>
          <p:cNvPr id="3074" name="Picture 2" descr="U:\BO-Praxistag\Fotos Praxistag 2017_18\IMG_3804.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004048" y="3933056"/>
            <a:ext cx="3803915" cy="285293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U:\BO-Praxistag\Fotos Praxistag 2017_18\CIMG1077.JP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187624" y="1388030"/>
            <a:ext cx="3777411" cy="2833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50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17660" y="476672"/>
            <a:ext cx="7024744" cy="1143000"/>
          </a:xfrm>
        </p:spPr>
        <p:txBody>
          <a:bodyPr>
            <a:normAutofit fontScale="90000"/>
          </a:bodyPr>
          <a:lstStyle/>
          <a:p>
            <a:r>
              <a:rPr lang="de-DE" b="1" dirty="0"/>
              <a:t>Die Hauswirtschaftsgruppe</a:t>
            </a:r>
            <a:endParaRPr lang="de-DE" dirty="0"/>
          </a:p>
        </p:txBody>
      </p:sp>
      <p:pic>
        <p:nvPicPr>
          <p:cNvPr id="4" name="Inhaltsplatzhalter 3" descr="waescheraumSW"/>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146473" y="252784"/>
            <a:ext cx="997527" cy="931025"/>
          </a:xfrm>
          <a:prstGeom prst="rect">
            <a:avLst/>
          </a:prstGeom>
          <a:noFill/>
          <a:ln>
            <a:noFill/>
          </a:ln>
          <a:effectLst/>
        </p:spPr>
      </p:pic>
      <p:pic>
        <p:nvPicPr>
          <p:cNvPr id="5" name="Grafik 4" descr="kochen2SW"/>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404664"/>
            <a:ext cx="866140" cy="779145"/>
          </a:xfrm>
          <a:prstGeom prst="rect">
            <a:avLst/>
          </a:prstGeom>
          <a:noFill/>
          <a:ln>
            <a:noFill/>
          </a:ln>
          <a:effectLst/>
        </p:spPr>
      </p:pic>
      <p:sp>
        <p:nvSpPr>
          <p:cNvPr id="6" name="Textfeld 5"/>
          <p:cNvSpPr txBox="1"/>
          <p:nvPr/>
        </p:nvSpPr>
        <p:spPr>
          <a:xfrm>
            <a:off x="1043608" y="1700807"/>
            <a:ext cx="7847850" cy="3724096"/>
          </a:xfrm>
          <a:prstGeom prst="rect">
            <a:avLst/>
          </a:prstGeom>
          <a:noFill/>
        </p:spPr>
        <p:txBody>
          <a:bodyPr wrap="square" rtlCol="0">
            <a:spAutoFit/>
          </a:bodyPr>
          <a:lstStyle/>
          <a:p>
            <a:pPr marL="285750" indent="-285750">
              <a:spcBef>
                <a:spcPts val="600"/>
              </a:spcBef>
              <a:buFont typeface="Arial" panose="020B0604020202020204" pitchFamily="34" charset="0"/>
              <a:buChar char="•"/>
            </a:pPr>
            <a:endParaRPr lang="de-DE" sz="2400" dirty="0"/>
          </a:p>
          <a:p>
            <a:pPr>
              <a:spcBef>
                <a:spcPts val="600"/>
              </a:spcBef>
            </a:pPr>
            <a:r>
              <a:rPr lang="de-DE" sz="2400" dirty="0" smtClean="0"/>
              <a:t>Die Hauswirtschaftsgruppe hat viele Aufgaben,  zum Beispiel:</a:t>
            </a:r>
          </a:p>
          <a:p>
            <a:pPr marL="342900" indent="-342900">
              <a:spcBef>
                <a:spcPts val="600"/>
              </a:spcBef>
              <a:buFont typeface="Arial" panose="020B0604020202020204" pitchFamily="34" charset="0"/>
              <a:buChar char="•"/>
            </a:pPr>
            <a:r>
              <a:rPr lang="de-DE" sz="2400" dirty="0" smtClean="0"/>
              <a:t>Wir bewirten in der Kantine alle Arbeitsgruppen. </a:t>
            </a:r>
          </a:p>
          <a:p>
            <a:pPr marL="285750" indent="-285750">
              <a:spcBef>
                <a:spcPts val="600"/>
              </a:spcBef>
              <a:buFont typeface="Arial" panose="020B0604020202020204" pitchFamily="34" charset="0"/>
              <a:buChar char="•"/>
            </a:pPr>
            <a:r>
              <a:rPr lang="de-DE" sz="2400" dirty="0" smtClean="0"/>
              <a:t>Wir wandeln den Musikraum in einen Essraum um, decken die Tische ein, verteilen das Essen an die Schülerinnen und Schüler und müssen am Ende wieder das Geschirr spülen und  alles aufräumen.</a:t>
            </a:r>
          </a:p>
          <a:p>
            <a:pPr marL="285750" indent="-285750">
              <a:spcBef>
                <a:spcPts val="600"/>
              </a:spcBef>
              <a:buFont typeface="Arial" panose="020B0604020202020204" pitchFamily="34" charset="0"/>
              <a:buChar char="•"/>
            </a:pPr>
            <a:r>
              <a:rPr lang="de-DE" sz="2400" dirty="0" smtClean="0"/>
              <a:t>Außerdem kümmern wir uns noch um die Wäsche, die in der Schule anfällt.</a:t>
            </a:r>
            <a:endParaRPr lang="de-DE" sz="2400" dirty="0"/>
          </a:p>
        </p:txBody>
      </p:sp>
    </p:spTree>
    <p:extLst>
      <p:ext uri="{BB962C8B-B14F-4D97-AF65-F5344CB8AC3E}">
        <p14:creationId xmlns:p14="http://schemas.microsoft.com/office/powerpoint/2010/main" val="1230742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ECB55"/>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15616" y="404664"/>
            <a:ext cx="7024744" cy="1143000"/>
          </a:xfrm>
        </p:spPr>
        <p:txBody>
          <a:bodyPr>
            <a:normAutofit/>
          </a:bodyPr>
          <a:lstStyle/>
          <a:p>
            <a:r>
              <a:rPr lang="de-DE" b="1" dirty="0" smtClean="0"/>
              <a:t>Die Gartengruppe</a:t>
            </a:r>
            <a:endParaRPr lang="de-DE" b="1" dirty="0"/>
          </a:p>
        </p:txBody>
      </p:sp>
      <p:pic>
        <p:nvPicPr>
          <p:cNvPr id="6" name="Inhaltsplatzhalter 5" descr="U:\BO-Praxistag\Fotos Praxistag 2017_18\IMG_2734.JPG"/>
          <p:cNvPicPr>
            <a:picLocks noGrp="1"/>
          </p:cNvPicPr>
          <p:nvPr>
            <p:ph idx="1"/>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115616" y="1772816"/>
            <a:ext cx="4545286" cy="3033056"/>
          </a:xfrm>
          <a:prstGeom prst="rect">
            <a:avLst/>
          </a:prstGeom>
          <a:noFill/>
          <a:ln>
            <a:noFill/>
          </a:ln>
        </p:spPr>
      </p:pic>
      <p:pic>
        <p:nvPicPr>
          <p:cNvPr id="7" name="Grafik 6" descr="U:\BO-Praxistag\Fotos Praxistag 2017_18\CIMG1064.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136" y="2420888"/>
            <a:ext cx="3240360" cy="4176464"/>
          </a:xfrm>
          <a:prstGeom prst="rect">
            <a:avLst/>
          </a:prstGeom>
          <a:noFill/>
          <a:ln>
            <a:noFill/>
          </a:ln>
        </p:spPr>
      </p:pic>
      <p:pic>
        <p:nvPicPr>
          <p:cNvPr id="8" name="Grafik 7" descr="11288"/>
          <p:cNvPicPr/>
          <p:nvPr/>
        </p:nvPicPr>
        <p:blipFill>
          <a:blip r:embed="rId6">
            <a:extLst>
              <a:ext uri="{28A0092B-C50C-407E-A947-70E740481C1C}">
                <a14:useLocalDpi xmlns:a14="http://schemas.microsoft.com/office/drawing/2010/main" val="0"/>
              </a:ext>
            </a:extLst>
          </a:blip>
          <a:srcRect/>
          <a:stretch>
            <a:fillRect/>
          </a:stretch>
        </p:blipFill>
        <p:spPr bwMode="auto">
          <a:xfrm>
            <a:off x="6516216" y="332656"/>
            <a:ext cx="1184275" cy="1271905"/>
          </a:xfrm>
          <a:prstGeom prst="rect">
            <a:avLst/>
          </a:prstGeom>
          <a:noFill/>
          <a:ln>
            <a:noFill/>
          </a:ln>
          <a:effectLst/>
        </p:spPr>
      </p:pic>
    </p:spTree>
    <p:extLst>
      <p:ext uri="{BB962C8B-B14F-4D97-AF65-F5344CB8AC3E}">
        <p14:creationId xmlns:p14="http://schemas.microsoft.com/office/powerpoint/2010/main" val="1473488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ECB55"/>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43608" y="188640"/>
            <a:ext cx="8229600" cy="1143000"/>
          </a:xfrm>
        </p:spPr>
        <p:txBody>
          <a:bodyPr>
            <a:normAutofit fontScale="90000"/>
          </a:bodyPr>
          <a:lstStyle/>
          <a:p>
            <a:r>
              <a:rPr lang="de-DE" b="1" u="sng" dirty="0" smtClean="0"/>
              <a:t/>
            </a:r>
            <a:br>
              <a:rPr lang="de-DE" b="1" u="sng" dirty="0" smtClean="0"/>
            </a:br>
            <a:r>
              <a:rPr lang="de-DE" sz="4900" b="1" dirty="0" smtClean="0"/>
              <a:t>Die Gartengruppe </a:t>
            </a:r>
            <a:r>
              <a:rPr lang="de-DE" sz="4900" dirty="0"/>
              <a:t/>
            </a:r>
            <a:br>
              <a:rPr lang="de-DE" sz="4900" dirty="0"/>
            </a:br>
            <a:endParaRPr lang="de-DE" sz="4900" dirty="0"/>
          </a:p>
        </p:txBody>
      </p:sp>
      <p:sp>
        <p:nvSpPr>
          <p:cNvPr id="3" name="Inhaltsplatzhalter 2"/>
          <p:cNvSpPr>
            <a:spLocks noGrp="1"/>
          </p:cNvSpPr>
          <p:nvPr>
            <p:ph idx="1"/>
          </p:nvPr>
        </p:nvSpPr>
        <p:spPr>
          <a:xfrm>
            <a:off x="1043608" y="1268760"/>
            <a:ext cx="8229600" cy="4525963"/>
          </a:xfrm>
        </p:spPr>
        <p:txBody>
          <a:bodyPr>
            <a:normAutofit/>
          </a:bodyPr>
          <a:lstStyle/>
          <a:p>
            <a:pPr marL="0" indent="0">
              <a:buNone/>
            </a:pPr>
            <a:endParaRPr lang="de-DE" sz="2400" dirty="0" smtClean="0"/>
          </a:p>
          <a:p>
            <a:pPr marL="0" indent="0">
              <a:buNone/>
            </a:pPr>
            <a:r>
              <a:rPr lang="de-DE" sz="2400" dirty="0" smtClean="0"/>
              <a:t>Die </a:t>
            </a:r>
            <a:r>
              <a:rPr lang="de-DE" sz="2400" dirty="0"/>
              <a:t>Gartengruppe hat viele </a:t>
            </a:r>
            <a:r>
              <a:rPr lang="de-DE" sz="2400" dirty="0" smtClean="0"/>
              <a:t>Aufgaben</a:t>
            </a:r>
            <a:r>
              <a:rPr lang="de-DE" sz="2400" dirty="0"/>
              <a:t>,</a:t>
            </a:r>
            <a:r>
              <a:rPr lang="de-DE" sz="2400" dirty="0" smtClean="0"/>
              <a:t> </a:t>
            </a:r>
            <a:r>
              <a:rPr lang="de-DE" sz="2400" dirty="0"/>
              <a:t>z</a:t>
            </a:r>
            <a:r>
              <a:rPr lang="de-DE" sz="2400" dirty="0" smtClean="0"/>
              <a:t>um Beispiel:</a:t>
            </a:r>
          </a:p>
          <a:p>
            <a:pPr>
              <a:buClrTx/>
            </a:pPr>
            <a:r>
              <a:rPr lang="de-DE" sz="2400" dirty="0" smtClean="0"/>
              <a:t>Hecken schneiden, Unkraut zupfen, Säen und Einpflanzen und natürlich </a:t>
            </a:r>
            <a:r>
              <a:rPr lang="de-DE" sz="2400" dirty="0"/>
              <a:t>G</a:t>
            </a:r>
            <a:r>
              <a:rPr lang="de-DE" sz="2400" dirty="0" smtClean="0"/>
              <a:t>ießen</a:t>
            </a:r>
            <a:r>
              <a:rPr lang="de-DE" sz="2400" dirty="0"/>
              <a:t>. </a:t>
            </a:r>
          </a:p>
          <a:p>
            <a:pPr>
              <a:buClrTx/>
            </a:pPr>
            <a:r>
              <a:rPr lang="de-DE" sz="2400" dirty="0"/>
              <a:t>In unserm Garten pflanzen wir Salat, Gurken, Karotten, Zucchini, Radieschen, Erdbeeren, Kräuter, Tomaten, Knoblauch und Schnittblumen. </a:t>
            </a:r>
            <a:endParaRPr lang="de-DE" sz="2400" dirty="0" smtClean="0"/>
          </a:p>
          <a:p>
            <a:pPr>
              <a:buClrTx/>
            </a:pPr>
            <a:r>
              <a:rPr lang="de-DE" sz="2400" dirty="0" smtClean="0"/>
              <a:t>Was </a:t>
            </a:r>
            <a:r>
              <a:rPr lang="de-DE" sz="2400" dirty="0"/>
              <a:t>wir </a:t>
            </a:r>
            <a:r>
              <a:rPr lang="de-DE" sz="2400" dirty="0" smtClean="0"/>
              <a:t>ernten, </a:t>
            </a:r>
            <a:r>
              <a:rPr lang="de-DE" sz="2400" dirty="0"/>
              <a:t>verkaufen wir später an die </a:t>
            </a:r>
            <a:r>
              <a:rPr lang="de-DE" sz="2400" dirty="0" smtClean="0"/>
              <a:t>Schülerinnen und Schüler </a:t>
            </a:r>
            <a:r>
              <a:rPr lang="de-DE" sz="2400" dirty="0"/>
              <a:t>und </a:t>
            </a:r>
            <a:r>
              <a:rPr lang="de-DE" sz="2400" dirty="0" smtClean="0"/>
              <a:t>Lehrerinnen und Lehrer. </a:t>
            </a:r>
            <a:endParaRPr lang="de-DE" sz="2400" dirty="0"/>
          </a:p>
          <a:p>
            <a:pPr>
              <a:buClrTx/>
            </a:pPr>
            <a:endParaRPr lang="de-DE" dirty="0"/>
          </a:p>
        </p:txBody>
      </p:sp>
      <p:pic>
        <p:nvPicPr>
          <p:cNvPr id="6" name="Grafik 5" descr="11288"/>
          <p:cNvPicPr/>
          <p:nvPr/>
        </p:nvPicPr>
        <p:blipFill>
          <a:blip r:embed="rId2">
            <a:extLst>
              <a:ext uri="{28A0092B-C50C-407E-A947-70E740481C1C}">
                <a14:useLocalDpi xmlns:a14="http://schemas.microsoft.com/office/drawing/2010/main" val="0"/>
              </a:ext>
            </a:extLst>
          </a:blip>
          <a:srcRect/>
          <a:stretch>
            <a:fillRect/>
          </a:stretch>
        </p:blipFill>
        <p:spPr bwMode="auto">
          <a:xfrm>
            <a:off x="6948264" y="332656"/>
            <a:ext cx="1184275" cy="1271905"/>
          </a:xfrm>
          <a:prstGeom prst="rect">
            <a:avLst/>
          </a:prstGeom>
          <a:noFill/>
          <a:ln>
            <a:noFill/>
          </a:ln>
          <a:effectLst/>
        </p:spPr>
      </p:pic>
    </p:spTree>
    <p:extLst>
      <p:ext uri="{BB962C8B-B14F-4D97-AF65-F5344CB8AC3E}">
        <p14:creationId xmlns:p14="http://schemas.microsoft.com/office/powerpoint/2010/main" val="1810689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Die Werkgruppe</a:t>
            </a:r>
            <a:endParaRPr lang="de-DE" b="1" dirty="0"/>
          </a:p>
        </p:txBody>
      </p:sp>
      <p:sp>
        <p:nvSpPr>
          <p:cNvPr id="3" name="Inhaltsplatzhalter 2"/>
          <p:cNvSpPr>
            <a:spLocks noGrp="1"/>
          </p:cNvSpPr>
          <p:nvPr>
            <p:ph idx="1"/>
          </p:nvPr>
        </p:nvSpPr>
        <p:spPr>
          <a:xfrm>
            <a:off x="1115616" y="1397045"/>
            <a:ext cx="8229600" cy="4525963"/>
          </a:xfrm>
        </p:spPr>
        <p:txBody>
          <a:bodyPr>
            <a:normAutofit/>
          </a:bodyPr>
          <a:lstStyle/>
          <a:p>
            <a:pPr marL="0" indent="0">
              <a:buNone/>
            </a:pPr>
            <a:endParaRPr lang="de-DE" dirty="0"/>
          </a:p>
        </p:txBody>
      </p:sp>
      <p:pic>
        <p:nvPicPr>
          <p:cNvPr id="4" name="Grafik 3" descr="werkzeu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88640"/>
            <a:ext cx="1271905" cy="1208405"/>
          </a:xfrm>
          <a:prstGeom prst="rect">
            <a:avLst/>
          </a:prstGeom>
          <a:noFill/>
          <a:ln>
            <a:noFill/>
          </a:ln>
          <a:effectLst/>
        </p:spPr>
      </p:pic>
      <p:pic>
        <p:nvPicPr>
          <p:cNvPr id="5" name="Grafik 4" descr="U:\BO-Praxistag\Fotos Praxistag 2017_18\CIMG1070.JPG"/>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19277" b="10307"/>
          <a:stretch/>
        </p:blipFill>
        <p:spPr bwMode="auto">
          <a:xfrm>
            <a:off x="1187624" y="1397045"/>
            <a:ext cx="4623928" cy="3744416"/>
          </a:xfrm>
          <a:prstGeom prst="rect">
            <a:avLst/>
          </a:prstGeom>
          <a:noFill/>
          <a:ln>
            <a:noFill/>
          </a:ln>
        </p:spPr>
      </p:pic>
    </p:spTree>
    <p:extLst>
      <p:ext uri="{BB962C8B-B14F-4D97-AF65-F5344CB8AC3E}">
        <p14:creationId xmlns:p14="http://schemas.microsoft.com/office/powerpoint/2010/main" val="3792248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Die Werkgruppe</a:t>
            </a:r>
            <a:endParaRPr lang="de-DE" b="1" dirty="0"/>
          </a:p>
        </p:txBody>
      </p:sp>
      <p:sp>
        <p:nvSpPr>
          <p:cNvPr id="3" name="Inhaltsplatzhalter 2"/>
          <p:cNvSpPr>
            <a:spLocks noGrp="1"/>
          </p:cNvSpPr>
          <p:nvPr>
            <p:ph idx="1"/>
          </p:nvPr>
        </p:nvSpPr>
        <p:spPr>
          <a:xfrm>
            <a:off x="1115616" y="1397045"/>
            <a:ext cx="8229600" cy="4525963"/>
          </a:xfrm>
        </p:spPr>
        <p:txBody>
          <a:bodyPr>
            <a:normAutofit/>
          </a:bodyPr>
          <a:lstStyle/>
          <a:p>
            <a:pPr marL="0" indent="0">
              <a:buNone/>
            </a:pPr>
            <a:r>
              <a:rPr lang="de-DE" sz="2400" dirty="0"/>
              <a:t>Die Werkgruppe hat viele unterschiedliche </a:t>
            </a:r>
            <a:r>
              <a:rPr lang="de-DE" sz="2400" dirty="0" smtClean="0"/>
              <a:t>Aufgaben, zum Beispiel:</a:t>
            </a:r>
          </a:p>
          <a:p>
            <a:pPr>
              <a:buClrTx/>
            </a:pPr>
            <a:r>
              <a:rPr lang="de-DE" sz="2400" dirty="0" smtClean="0"/>
              <a:t>Wir reparieren, verschönern und restaurieren kaputte und alte Sachen aus der Schule.</a:t>
            </a:r>
          </a:p>
          <a:p>
            <a:pPr>
              <a:buClrTx/>
            </a:pPr>
            <a:r>
              <a:rPr lang="de-DE" sz="2400" dirty="0" smtClean="0"/>
              <a:t>Wir stellen Produkte aus Holz her.</a:t>
            </a:r>
          </a:p>
          <a:p>
            <a:pPr>
              <a:buClrTx/>
            </a:pPr>
            <a:r>
              <a:rPr lang="de-DE" sz="2400" dirty="0" smtClean="0"/>
              <a:t>Wir schleifen, streichen, hämmern und sägen.</a:t>
            </a:r>
          </a:p>
          <a:p>
            <a:pPr>
              <a:buClrTx/>
            </a:pPr>
            <a:r>
              <a:rPr lang="de-DE" sz="2400" dirty="0"/>
              <a:t>Wir packen neue Sachen aus und bauen sie nach Anleitung zusammen</a:t>
            </a:r>
            <a:r>
              <a:rPr lang="de-DE" dirty="0"/>
              <a:t>.</a:t>
            </a:r>
          </a:p>
        </p:txBody>
      </p:sp>
      <p:pic>
        <p:nvPicPr>
          <p:cNvPr id="4" name="Grafik 3" descr="werkzeu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188640"/>
            <a:ext cx="1271905" cy="1208405"/>
          </a:xfrm>
          <a:prstGeom prst="rect">
            <a:avLst/>
          </a:prstGeom>
          <a:noFill/>
          <a:ln>
            <a:noFill/>
          </a:ln>
          <a:effectLst/>
        </p:spPr>
      </p:pic>
    </p:spTree>
    <p:extLst>
      <p:ext uri="{BB962C8B-B14F-4D97-AF65-F5344CB8AC3E}">
        <p14:creationId xmlns:p14="http://schemas.microsoft.com/office/powerpoint/2010/main" val="1874890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259632" y="332656"/>
            <a:ext cx="7024744" cy="1143000"/>
          </a:xfrm>
        </p:spPr>
        <p:txBody>
          <a:bodyPr>
            <a:normAutofit fontScale="90000"/>
          </a:bodyPr>
          <a:lstStyle/>
          <a:p>
            <a:r>
              <a:rPr lang="de-DE" b="1" dirty="0" smtClean="0"/>
              <a:t/>
            </a:r>
            <a:br>
              <a:rPr lang="de-DE" b="1" dirty="0" smtClean="0"/>
            </a:br>
            <a:r>
              <a:rPr lang="de-DE" b="1" dirty="0" smtClean="0"/>
              <a:t>Die </a:t>
            </a:r>
            <a:r>
              <a:rPr lang="de-DE" b="1" dirty="0"/>
              <a:t>Bürogruppe</a:t>
            </a:r>
            <a:r>
              <a:rPr lang="de-DE" dirty="0"/>
              <a:t/>
            </a:r>
            <a:br>
              <a:rPr lang="de-DE" dirty="0"/>
            </a:br>
            <a:endParaRPr lang="de-DE" dirty="0"/>
          </a:p>
        </p:txBody>
      </p:sp>
      <p:sp>
        <p:nvSpPr>
          <p:cNvPr id="3" name="Inhaltsplatzhalter 2"/>
          <p:cNvSpPr>
            <a:spLocks noGrp="1"/>
          </p:cNvSpPr>
          <p:nvPr>
            <p:ph idx="1"/>
          </p:nvPr>
        </p:nvSpPr>
        <p:spPr>
          <a:xfrm>
            <a:off x="900404" y="1556792"/>
            <a:ext cx="8229600" cy="5472608"/>
          </a:xfrm>
        </p:spPr>
        <p:txBody>
          <a:bodyPr>
            <a:normAutofit/>
          </a:bodyPr>
          <a:lstStyle/>
          <a:p>
            <a:pPr marL="0" indent="0">
              <a:buNone/>
            </a:pPr>
            <a:endParaRPr lang="de-DE" sz="2400" dirty="0"/>
          </a:p>
        </p:txBody>
      </p:sp>
      <p:pic>
        <p:nvPicPr>
          <p:cNvPr id="4" name="Grafik 3" descr="sit at computer , to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423502"/>
            <a:ext cx="1033145" cy="1129030"/>
          </a:xfrm>
          <a:prstGeom prst="rect">
            <a:avLst/>
          </a:prstGeom>
          <a:noFill/>
          <a:ln>
            <a:noFill/>
          </a:ln>
          <a:effectLst/>
        </p:spPr>
      </p:pic>
      <p:pic>
        <p:nvPicPr>
          <p:cNvPr id="5" name="Grafik 4" descr="U:\BO-Praxistag\Fotos Praxistag 2017_18\IMG-301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8760" y="1565717"/>
            <a:ext cx="3719264" cy="2799387"/>
          </a:xfrm>
          <a:prstGeom prst="rect">
            <a:avLst/>
          </a:prstGeom>
          <a:noFill/>
          <a:ln>
            <a:noFill/>
          </a:ln>
        </p:spPr>
      </p:pic>
      <p:pic>
        <p:nvPicPr>
          <p:cNvPr id="2050" name="Picture 2" descr="U:\BO-Praxistag\Praxistagfotos 2018_19\Praxistag\IMG_62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3356992"/>
            <a:ext cx="4176464" cy="31323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U:\BO-Praxistag\Fotos Praxistag 2017_18\IMG_2965.JP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112310" y="648072"/>
            <a:ext cx="2031690"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8396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yad">
  <a:themeElements>
    <a:clrScheme name="Nyad">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Nya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Nyad">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0</TotalTime>
  <Words>307</Words>
  <Application>Microsoft Office PowerPoint</Application>
  <PresentationFormat>Bildschirmpräsentation (4:3)</PresentationFormat>
  <Paragraphs>36</Paragraphs>
  <Slides>10</Slides>
  <Notes>1</Notes>
  <HiddenSlides>0</HiddenSlides>
  <MMClips>0</MMClips>
  <ScaleCrop>false</ScaleCrop>
  <HeadingPairs>
    <vt:vector size="4" baseType="variant">
      <vt:variant>
        <vt:lpstr>Design</vt:lpstr>
      </vt:variant>
      <vt:variant>
        <vt:i4>1</vt:i4>
      </vt:variant>
      <vt:variant>
        <vt:lpstr>Folientitel</vt:lpstr>
      </vt:variant>
      <vt:variant>
        <vt:i4>10</vt:i4>
      </vt:variant>
    </vt:vector>
  </HeadingPairs>
  <TitlesOfParts>
    <vt:vector size="11" baseType="lpstr">
      <vt:lpstr>Nyad</vt:lpstr>
      <vt:lpstr>Unser Praxistag in der Berufsorientierungsstufe</vt:lpstr>
      <vt:lpstr>Unser Praxistag in der Berufsorientierungsstufe</vt:lpstr>
      <vt:lpstr>Die Hauswirtschaftsgruppe</vt:lpstr>
      <vt:lpstr>Die Hauswirtschaftsgruppe</vt:lpstr>
      <vt:lpstr>Die Gartengruppe</vt:lpstr>
      <vt:lpstr> Die Gartengruppe  </vt:lpstr>
      <vt:lpstr>Die Werkgruppe</vt:lpstr>
      <vt:lpstr>Die Werkgruppe</vt:lpstr>
      <vt:lpstr> Die Bürogruppe </vt:lpstr>
      <vt:lpstr> Die Bürogruppe </vt:lpstr>
    </vt:vector>
  </TitlesOfParts>
  <Company>MTK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Unser Praxistag in der Berufsorientierungsstufe</dc:title>
  <dc:creator>Lehrer, MTK</dc:creator>
  <cp:lastModifiedBy>Lehrer, MTK</cp:lastModifiedBy>
  <cp:revision>16</cp:revision>
  <dcterms:created xsi:type="dcterms:W3CDTF">2019-01-14T13:08:58Z</dcterms:created>
  <dcterms:modified xsi:type="dcterms:W3CDTF">2019-02-08T07:36:50Z</dcterms:modified>
</cp:coreProperties>
</file>