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906000" type="A4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776" y="-10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B8E96-3169-4878-A254-34083A7A2BAE}" type="datetimeFigureOut">
              <a:rPr lang="de-DE" smtClean="0"/>
              <a:t>11.06.2019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C49-4C4F-4715-93C8-E32C2D62E1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633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B8E96-3169-4878-A254-34083A7A2BAE}" type="datetimeFigureOut">
              <a:rPr lang="de-DE" smtClean="0"/>
              <a:t>11.06.2019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C49-4C4F-4715-93C8-E32C2D62E1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3001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B8E96-3169-4878-A254-34083A7A2BAE}" type="datetimeFigureOut">
              <a:rPr lang="de-DE" smtClean="0"/>
              <a:t>11.06.2019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C49-4C4F-4715-93C8-E32C2D62E1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8329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B8E96-3169-4878-A254-34083A7A2BAE}" type="datetimeFigureOut">
              <a:rPr lang="de-DE" smtClean="0"/>
              <a:t>11.06.2019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C49-4C4F-4715-93C8-E32C2D62E1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1190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B8E96-3169-4878-A254-34083A7A2BAE}" type="datetimeFigureOut">
              <a:rPr lang="de-DE" smtClean="0"/>
              <a:t>11.06.2019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C49-4C4F-4715-93C8-E32C2D62E1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9802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B8E96-3169-4878-A254-34083A7A2BAE}" type="datetimeFigureOut">
              <a:rPr lang="de-DE" smtClean="0"/>
              <a:t>11.06.2019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C49-4C4F-4715-93C8-E32C2D62E1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8466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B8E96-3169-4878-A254-34083A7A2BAE}" type="datetimeFigureOut">
              <a:rPr lang="de-DE" smtClean="0"/>
              <a:t>11.06.2019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C49-4C4F-4715-93C8-E32C2D62E1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2225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B8E96-3169-4878-A254-34083A7A2BAE}" type="datetimeFigureOut">
              <a:rPr lang="de-DE" smtClean="0"/>
              <a:t>11.06.2019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C49-4C4F-4715-93C8-E32C2D62E1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96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B8E96-3169-4878-A254-34083A7A2BAE}" type="datetimeFigureOut">
              <a:rPr lang="de-DE" smtClean="0"/>
              <a:t>11.06.2019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C49-4C4F-4715-93C8-E32C2D62E1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6723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B8E96-3169-4878-A254-34083A7A2BAE}" type="datetimeFigureOut">
              <a:rPr lang="de-DE" smtClean="0"/>
              <a:t>11.06.2019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C49-4C4F-4715-93C8-E32C2D62E1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8982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B8E96-3169-4878-A254-34083A7A2BAE}" type="datetimeFigureOut">
              <a:rPr lang="de-DE" smtClean="0"/>
              <a:t>11.06.2019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C49-4C4F-4715-93C8-E32C2D62E1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5568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B8E96-3169-4878-A254-34083A7A2BAE}" type="datetimeFigureOut">
              <a:rPr lang="de-DE" smtClean="0"/>
              <a:t>11.06.2019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D7C49-4C4F-4715-93C8-E32C2D62E1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910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de/url?sa=i&amp;rct=j&amp;q=&amp;esrc=s&amp;source=images&amp;cd=&amp;ved=2ahUKEwjc-8HCh9fiAhXI-6QKHYJoC-kQjRx6BAgBEAU&amp;url=https://www.lebenshilfe-main-taunus.de/beratungsstelle-stark.html&amp;psig=AOvVaw3kS3mzqR650ekHVrtb1phg&amp;ust=1559986177870452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5805" y="704528"/>
            <a:ext cx="5829300" cy="2123369"/>
          </a:xfrm>
        </p:spPr>
        <p:txBody>
          <a:bodyPr>
            <a:normAutofit/>
          </a:bodyPr>
          <a:lstStyle/>
          <a:p>
            <a:r>
              <a:rPr lang="de-DE" sz="2000" b="1" dirty="0">
                <a:latin typeface="Century Gothic" panose="020B0502020202020204" pitchFamily="34" charset="0"/>
              </a:rPr>
              <a:t>Besuch bei der Beratungsstelle Stark - ein Bericht der B5</a:t>
            </a:r>
            <a:r>
              <a:rPr lang="de-DE" dirty="0">
                <a:latin typeface="Century Gothic" panose="020B0502020202020204" pitchFamily="34" charset="0"/>
              </a:rPr>
              <a:t/>
            </a:r>
            <a:br>
              <a:rPr lang="de-DE" dirty="0">
                <a:latin typeface="Century Gothic" panose="020B0502020202020204" pitchFamily="34" charset="0"/>
              </a:rPr>
            </a:br>
            <a:endParaRPr lang="de-DE" dirty="0">
              <a:latin typeface="Century Gothic" panose="020B0502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40449" y="1856656"/>
            <a:ext cx="59046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Century Gothic" panose="020B0502020202020204" pitchFamily="34" charset="0"/>
              </a:rPr>
              <a:t>Am 17. September 2018 haben wir mit der Klasse B5 die EUTB-Beratungsstelle Stark besucht und uns über ihr Angebot informiert. Vorher haben wir uns Fragen überlegt:</a:t>
            </a:r>
          </a:p>
        </p:txBody>
      </p:sp>
      <p:pic>
        <p:nvPicPr>
          <p:cNvPr id="6" name="Grafik 5" descr="U:\Schülerzeitung2019\Stark\IMG_593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989" y="2792760"/>
            <a:ext cx="4219575" cy="316420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feld 4"/>
          <p:cNvSpPr txBox="1"/>
          <p:nvPr/>
        </p:nvSpPr>
        <p:spPr>
          <a:xfrm>
            <a:off x="692696" y="6105128"/>
            <a:ext cx="52565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Century Gothic" panose="020B0502020202020204" pitchFamily="34" charset="0"/>
              </a:rPr>
              <a:t>Frau Knappe, die Leiterin der Beratungsstelle empfängt uns und beantwortet unsere Fragen. Sie zeigt uns alle Räume in der Beratungsstelle.</a:t>
            </a:r>
          </a:p>
        </p:txBody>
      </p:sp>
      <p:sp>
        <p:nvSpPr>
          <p:cNvPr id="8" name="Textfeld 2"/>
          <p:cNvSpPr txBox="1">
            <a:spLocks noChangeArrowheads="1"/>
          </p:cNvSpPr>
          <p:nvPr/>
        </p:nvSpPr>
        <p:spPr bwMode="auto">
          <a:xfrm>
            <a:off x="2060848" y="7713782"/>
            <a:ext cx="3030674" cy="1561197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de-DE" b="1" dirty="0">
                <a:effectLst/>
                <a:latin typeface="Century Gothic"/>
                <a:ea typeface="Times New Roman"/>
                <a:cs typeface="Times New Roman"/>
              </a:rPr>
              <a:t>Kurhausstraße 11, </a:t>
            </a:r>
            <a:endParaRPr lang="de-DE" b="1" dirty="0" smtClean="0">
              <a:effectLst/>
              <a:latin typeface="Century Gothic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de-DE" b="1" dirty="0" smtClean="0">
                <a:effectLst/>
                <a:latin typeface="Century Gothic"/>
                <a:ea typeface="Times New Roman"/>
                <a:cs typeface="Times New Roman"/>
              </a:rPr>
              <a:t>65719 </a:t>
            </a:r>
            <a:r>
              <a:rPr lang="de-DE" b="1" dirty="0">
                <a:effectLst/>
                <a:latin typeface="Century Gothic"/>
                <a:ea typeface="Times New Roman"/>
                <a:cs typeface="Times New Roman"/>
              </a:rPr>
              <a:t>Hofheim</a:t>
            </a:r>
            <a:endParaRPr lang="de-DE" b="1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de-DE" b="1" dirty="0">
                <a:effectLst/>
                <a:latin typeface="Century Gothic"/>
                <a:ea typeface="Times New Roman"/>
                <a:cs typeface="Times New Roman"/>
              </a:rPr>
              <a:t>Telefonnummer: 06192-9586420 </a:t>
            </a:r>
            <a:endParaRPr lang="de-DE" b="1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1100" dirty="0">
                <a:effectLst/>
                <a:latin typeface="Calibri"/>
                <a:ea typeface="Calibri"/>
                <a:cs typeface="Times New Roman"/>
              </a:rPr>
              <a:t> 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92696" y="7199743"/>
            <a:ext cx="30215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latin typeface="Century Gothic" panose="020B0502020202020204" pitchFamily="34" charset="0"/>
              </a:rPr>
              <a:t>Wo </a:t>
            </a:r>
            <a:r>
              <a:rPr lang="de-DE" sz="1600" b="1" dirty="0">
                <a:latin typeface="Century Gothic" panose="020B0502020202020204" pitchFamily="34" charset="0"/>
              </a:rPr>
              <a:t>ist die Beratungsstelle? </a:t>
            </a:r>
            <a:endParaRPr lang="de-DE" sz="1600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Bildergebnis für beratungsstelle stark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" t="11144" r="50592" b="30608"/>
          <a:stretch/>
        </p:blipFill>
        <p:spPr bwMode="auto">
          <a:xfrm>
            <a:off x="4604571" y="42309"/>
            <a:ext cx="2253429" cy="1047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6039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82322" y="704528"/>
            <a:ext cx="55446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latin typeface="Century Gothic" panose="020B0502020202020204" pitchFamily="34" charset="0"/>
              </a:rPr>
              <a:t>Wer ist hier unser Ansprechpartner?</a:t>
            </a:r>
            <a:r>
              <a:rPr lang="de-DE" sz="1400" dirty="0">
                <a:latin typeface="Century Gothic" panose="020B0502020202020204" pitchFamily="34" charset="0"/>
              </a:rPr>
              <a:t> </a:t>
            </a:r>
          </a:p>
          <a:p>
            <a:r>
              <a:rPr lang="de-DE" sz="1400" dirty="0">
                <a:latin typeface="Century Gothic" panose="020B0502020202020204" pitchFamily="34" charset="0"/>
              </a:rPr>
              <a:t>Alle, Mitarbeiterinnen, die hier arbeiten. Frau Adler, Frau Wilson, Frau </a:t>
            </a:r>
            <a:r>
              <a:rPr lang="de-DE" sz="1400" dirty="0" err="1">
                <a:latin typeface="Century Gothic" panose="020B0502020202020204" pitchFamily="34" charset="0"/>
              </a:rPr>
              <a:t>Canta</a:t>
            </a:r>
            <a:r>
              <a:rPr lang="de-DE" sz="1400" dirty="0">
                <a:latin typeface="Century Gothic" panose="020B0502020202020204" pitchFamily="34" charset="0"/>
              </a:rPr>
              <a:t>, Frau </a:t>
            </a:r>
            <a:r>
              <a:rPr lang="de-DE" sz="1400" dirty="0" smtClean="0">
                <a:latin typeface="Century Gothic" panose="020B0502020202020204" pitchFamily="34" charset="0"/>
              </a:rPr>
              <a:t>Henrich und Frau </a:t>
            </a:r>
            <a:r>
              <a:rPr lang="de-DE" sz="1400" dirty="0">
                <a:latin typeface="Century Gothic" panose="020B0502020202020204" pitchFamily="34" charset="0"/>
              </a:rPr>
              <a:t>Hodapp.</a:t>
            </a:r>
          </a:p>
          <a:p>
            <a:r>
              <a:rPr lang="de-DE" sz="1400" b="1" dirty="0">
                <a:latin typeface="Century Gothic" panose="020B0502020202020204" pitchFamily="34" charset="0"/>
              </a:rPr>
              <a:t> </a:t>
            </a:r>
            <a:endParaRPr lang="de-DE" sz="1400" dirty="0">
              <a:latin typeface="Century Gothic" panose="020B0502020202020204" pitchFamily="34" charset="0"/>
            </a:endParaRPr>
          </a:p>
          <a:p>
            <a:r>
              <a:rPr lang="de-DE" sz="1400" b="1" dirty="0">
                <a:latin typeface="Century Gothic" panose="020B0502020202020204" pitchFamily="34" charset="0"/>
              </a:rPr>
              <a:t>Wie sind die Öffnungszeiten? </a:t>
            </a:r>
            <a:endParaRPr lang="de-DE" sz="1400" dirty="0">
              <a:latin typeface="Century Gothic" panose="020B0502020202020204" pitchFamily="34" charset="0"/>
            </a:endParaRPr>
          </a:p>
          <a:p>
            <a:r>
              <a:rPr lang="de-DE" sz="1400" dirty="0">
                <a:latin typeface="Century Gothic" panose="020B0502020202020204" pitchFamily="34" charset="0"/>
              </a:rPr>
              <a:t>Es gibt keine festen Öffnungszeiten. Man kann anrufen und sich einen Termin geben lassen. Wir sind von Montag bis Freitag tagsüber erreichbar. Termine werden telefonisch verabredet. 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582322" y="2819255"/>
            <a:ext cx="5926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latin typeface="Century Gothic" panose="020B0502020202020204" pitchFamily="34" charset="0"/>
              </a:rPr>
              <a:t>Was bedeutet </a:t>
            </a:r>
            <a:r>
              <a:rPr lang="de-DE" sz="1400" b="1" dirty="0" err="1">
                <a:latin typeface="Century Gothic" panose="020B0502020202020204" pitchFamily="34" charset="0"/>
              </a:rPr>
              <a:t>EuTB</a:t>
            </a:r>
            <a:r>
              <a:rPr lang="de-DE" sz="1400" b="1" dirty="0" smtClean="0">
                <a:latin typeface="Century Gothic" panose="020B0502020202020204" pitchFamily="34" charset="0"/>
              </a:rPr>
              <a:t>?</a:t>
            </a:r>
          </a:p>
          <a:p>
            <a:r>
              <a:rPr lang="de-DE" sz="1400" dirty="0" smtClean="0">
                <a:latin typeface="Century Gothic" panose="020B0502020202020204" pitchFamily="34" charset="0"/>
              </a:rPr>
              <a:t>EUTB </a:t>
            </a:r>
            <a:r>
              <a:rPr lang="de-DE" sz="1400" dirty="0">
                <a:latin typeface="Century Gothic" panose="020B0502020202020204" pitchFamily="34" charset="0"/>
              </a:rPr>
              <a:t>bedeutet </a:t>
            </a:r>
            <a:r>
              <a:rPr lang="de-DE" sz="1400" b="1" dirty="0">
                <a:latin typeface="Century Gothic" panose="020B0502020202020204" pitchFamily="34" charset="0"/>
              </a:rPr>
              <a:t>E</a:t>
            </a:r>
            <a:r>
              <a:rPr lang="de-DE" sz="1400" dirty="0">
                <a:latin typeface="Century Gothic" panose="020B0502020202020204" pitchFamily="34" charset="0"/>
              </a:rPr>
              <a:t>rgänzende </a:t>
            </a:r>
            <a:r>
              <a:rPr lang="de-DE" sz="1400" b="1" dirty="0">
                <a:latin typeface="Century Gothic" panose="020B0502020202020204" pitchFamily="34" charset="0"/>
              </a:rPr>
              <a:t>u</a:t>
            </a:r>
            <a:r>
              <a:rPr lang="de-DE" sz="1400" dirty="0">
                <a:latin typeface="Century Gothic" panose="020B0502020202020204" pitchFamily="34" charset="0"/>
              </a:rPr>
              <a:t>nabhängige </a:t>
            </a:r>
            <a:r>
              <a:rPr lang="de-DE" sz="1400" b="1" dirty="0">
                <a:latin typeface="Century Gothic" panose="020B0502020202020204" pitchFamily="34" charset="0"/>
              </a:rPr>
              <a:t>T</a:t>
            </a:r>
            <a:r>
              <a:rPr lang="de-DE" sz="1400" dirty="0">
                <a:latin typeface="Century Gothic" panose="020B0502020202020204" pitchFamily="34" charset="0"/>
              </a:rPr>
              <a:t>eilhabe </a:t>
            </a:r>
            <a:r>
              <a:rPr lang="de-DE" sz="1400" b="1" dirty="0">
                <a:latin typeface="Century Gothic" panose="020B0502020202020204" pitchFamily="34" charset="0"/>
              </a:rPr>
              <a:t>B</a:t>
            </a:r>
            <a:r>
              <a:rPr lang="de-DE" sz="1400" dirty="0">
                <a:latin typeface="Century Gothic" panose="020B0502020202020204" pitchFamily="34" charset="0"/>
              </a:rPr>
              <a:t>eratung. Das bedeutet, dass wir </a:t>
            </a:r>
            <a:r>
              <a:rPr lang="de-DE" sz="1400" dirty="0" smtClean="0">
                <a:latin typeface="Century Gothic" panose="020B0502020202020204" pitchFamily="34" charset="0"/>
              </a:rPr>
              <a:t>Menschen und </a:t>
            </a:r>
            <a:r>
              <a:rPr lang="de-DE" sz="1400" dirty="0">
                <a:latin typeface="Century Gothic" panose="020B0502020202020204" pitchFamily="34" charset="0"/>
              </a:rPr>
              <a:t>ihre Angehörigen zu vielen Themen </a:t>
            </a:r>
            <a:r>
              <a:rPr lang="de-DE" sz="1400" dirty="0" smtClean="0">
                <a:latin typeface="Century Gothic" panose="020B0502020202020204" pitchFamily="34" charset="0"/>
              </a:rPr>
              <a:t>beraten </a:t>
            </a:r>
            <a:r>
              <a:rPr lang="de-DE" sz="1400" dirty="0">
                <a:latin typeface="Century Gothic" panose="020B0502020202020204" pitchFamily="34" charset="0"/>
              </a:rPr>
              <a:t>können. </a:t>
            </a:r>
          </a:p>
        </p:txBody>
      </p:sp>
      <p:sp>
        <p:nvSpPr>
          <p:cNvPr id="6" name="Rechteck 5"/>
          <p:cNvSpPr/>
          <p:nvPr/>
        </p:nvSpPr>
        <p:spPr>
          <a:xfrm>
            <a:off x="582320" y="3773362"/>
            <a:ext cx="592696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>
                <a:latin typeface="Century Gothic" panose="020B0502020202020204" pitchFamily="34" charset="0"/>
              </a:rPr>
              <a:t>In jedem </a:t>
            </a:r>
            <a:r>
              <a:rPr lang="de-DE" sz="1400" b="1" dirty="0" err="1">
                <a:latin typeface="Century Gothic" panose="020B0502020202020204" pitchFamily="34" charset="0"/>
              </a:rPr>
              <a:t>EuTB</a:t>
            </a:r>
            <a:r>
              <a:rPr lang="de-DE" sz="1400" dirty="0">
                <a:latin typeface="Century Gothic" panose="020B0502020202020204" pitchFamily="34" charset="0"/>
              </a:rPr>
              <a:t>-Beratungs-Angebot in Deutschland erhält man alle Informationen. Wir sind für den </a:t>
            </a:r>
            <a:r>
              <a:rPr lang="de-DE" sz="1400" b="1" dirty="0">
                <a:latin typeface="Century Gothic" panose="020B0502020202020204" pitchFamily="34" charset="0"/>
              </a:rPr>
              <a:t>Main-Taunus-Kreis</a:t>
            </a:r>
            <a:r>
              <a:rPr lang="de-DE" sz="1400" dirty="0">
                <a:latin typeface="Century Gothic" panose="020B0502020202020204" pitchFamily="34" charset="0"/>
              </a:rPr>
              <a:t> zuständig.</a:t>
            </a:r>
          </a:p>
          <a:p>
            <a:r>
              <a:rPr lang="de-DE" sz="1400" dirty="0">
                <a:latin typeface="Century Gothic" panose="020B0502020202020204" pitchFamily="34" charset="0"/>
              </a:rPr>
              <a:t>Alle Beratungs-Angebote von der </a:t>
            </a:r>
            <a:r>
              <a:rPr lang="de-DE" sz="1400" b="1" dirty="0">
                <a:latin typeface="Century Gothic" panose="020B0502020202020204" pitchFamily="34" charset="0"/>
              </a:rPr>
              <a:t>Teilhabe-Beratung</a:t>
            </a:r>
            <a:r>
              <a:rPr lang="de-DE" sz="1400" dirty="0">
                <a:latin typeface="Century Gothic" panose="020B0502020202020204" pitchFamily="34" charset="0"/>
              </a:rPr>
              <a:t> sind </a:t>
            </a:r>
            <a:r>
              <a:rPr lang="de-DE" sz="1400" b="1" dirty="0" smtClean="0">
                <a:latin typeface="Century Gothic" panose="020B0502020202020204" pitchFamily="34" charset="0"/>
              </a:rPr>
              <a:t>unabhängig, </a:t>
            </a:r>
            <a:r>
              <a:rPr lang="de-DE" sz="1400" dirty="0" smtClean="0">
                <a:latin typeface="Century Gothic" panose="020B0502020202020204" pitchFamily="34" charset="0"/>
              </a:rPr>
              <a:t>das bedeutet wir gehören zu keinem Verband oder einer Partei.</a:t>
            </a:r>
            <a:endParaRPr lang="de-DE" sz="1400" dirty="0">
              <a:latin typeface="Century Gothic" panose="020B0502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400" dirty="0" smtClean="0">
                <a:latin typeface="Century Gothic" panose="020B0502020202020204" pitchFamily="34" charset="0"/>
              </a:rPr>
              <a:t>Die </a:t>
            </a:r>
            <a:r>
              <a:rPr lang="de-DE" sz="1400" dirty="0">
                <a:latin typeface="Century Gothic" panose="020B0502020202020204" pitchFamily="34" charset="0"/>
              </a:rPr>
              <a:t>Teilhabe-Beratung gibt es zusätzlich zu anderen </a:t>
            </a:r>
            <a:r>
              <a:rPr lang="de-DE" sz="1400" dirty="0" smtClean="0">
                <a:latin typeface="Century Gothic" panose="020B0502020202020204" pitchFamily="34" charset="0"/>
              </a:rPr>
              <a:t>Beratungen. Man </a:t>
            </a:r>
            <a:r>
              <a:rPr lang="de-DE" sz="1400" dirty="0">
                <a:latin typeface="Century Gothic" panose="020B0502020202020204" pitchFamily="34" charset="0"/>
              </a:rPr>
              <a:t>kann auch sagen: </a:t>
            </a:r>
            <a:r>
              <a:rPr lang="de-DE" sz="1400" b="1" dirty="0">
                <a:latin typeface="Century Gothic" panose="020B0502020202020204" pitchFamily="34" charset="0"/>
              </a:rPr>
              <a:t>ergänzend</a:t>
            </a:r>
            <a:r>
              <a:rPr lang="de-DE" sz="1400" dirty="0">
                <a:latin typeface="Century Gothic" panose="020B0502020202020204" pitchFamily="34" charset="0"/>
              </a:rPr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400" dirty="0">
                <a:latin typeface="Century Gothic" panose="020B0502020202020204" pitchFamily="34" charset="0"/>
              </a:rPr>
              <a:t>Deshalb heißen die Beratungs-Angebote: Ergänzende unabhängige Teilhabe-Beratung</a:t>
            </a:r>
            <a:r>
              <a:rPr lang="de-DE" sz="1400" dirty="0" smtClean="0">
                <a:latin typeface="Century Gothic" panose="020B0502020202020204" pitchFamily="34" charset="0"/>
              </a:rPr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de-DE" sz="1400" dirty="0">
              <a:latin typeface="Century Gothic" panose="020B0502020202020204" pitchFamily="34" charset="0"/>
            </a:endParaRPr>
          </a:p>
        </p:txBody>
      </p:sp>
      <p:pic>
        <p:nvPicPr>
          <p:cNvPr id="9" name="Grafik 8" descr="U:\Schülerzeitung2019\Stark\IMG_5938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704" y="7257256"/>
            <a:ext cx="1136074" cy="101242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/>
          <p:cNvSpPr/>
          <p:nvPr/>
        </p:nvSpPr>
        <p:spPr>
          <a:xfrm>
            <a:off x="582321" y="5817096"/>
            <a:ext cx="5831379" cy="47452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b="1" dirty="0">
                <a:latin typeface="Century Gothic" panose="020B0502020202020204" pitchFamily="34" charset="0"/>
              </a:rPr>
              <a:t>Über was genau kann man sich </a:t>
            </a:r>
            <a:r>
              <a:rPr lang="de-DE" sz="1400" b="1" dirty="0" smtClean="0">
                <a:latin typeface="Century Gothic" panose="020B0502020202020204" pitchFamily="34" charset="0"/>
              </a:rPr>
              <a:t>beraten </a:t>
            </a:r>
            <a:r>
              <a:rPr lang="de-DE" sz="1400" b="1" dirty="0">
                <a:latin typeface="Century Gothic" panose="020B0502020202020204" pitchFamily="34" charset="0"/>
              </a:rPr>
              <a:t>lassen?</a:t>
            </a:r>
            <a:endParaRPr lang="de-DE" sz="1400" dirty="0">
              <a:latin typeface="Century Gothic" panose="020B0502020202020204" pitchFamily="34" charset="0"/>
            </a:endParaRPr>
          </a:p>
          <a:p>
            <a:r>
              <a:rPr lang="de-DE" sz="1400" dirty="0">
                <a:latin typeface="Century Gothic" panose="020B0502020202020204" pitchFamily="34" charset="0"/>
              </a:rPr>
              <a:t>Man kann sich zu vielen Themen beraten lassen, die für jeden Menschen wichtig sind: </a:t>
            </a:r>
            <a:r>
              <a:rPr lang="de-DE" sz="1400" b="1" dirty="0" smtClean="0">
                <a:latin typeface="Century Gothic" panose="020B0502020202020204" pitchFamily="34" charset="0"/>
              </a:rPr>
              <a:t>Wohnen</a:t>
            </a:r>
            <a:r>
              <a:rPr lang="de-DE" sz="1400" b="1" dirty="0">
                <a:latin typeface="Century Gothic" panose="020B0502020202020204" pitchFamily="34" charset="0"/>
              </a:rPr>
              <a:t>, Familie und Partnerschaft, Streitschlichtung, Freizeit, Arbeit, eigene Wünsche, erwachsen werden</a:t>
            </a:r>
            <a:r>
              <a:rPr lang="de-DE" sz="1400" dirty="0">
                <a:latin typeface="Century Gothic" panose="020B0502020202020204" pitchFamily="34" charset="0"/>
              </a:rPr>
              <a:t>. </a:t>
            </a:r>
            <a:endParaRPr lang="de-DE" sz="1400" dirty="0" smtClean="0">
              <a:latin typeface="Century Gothic" panose="020B0502020202020204" pitchFamily="34" charset="0"/>
            </a:endParaRPr>
          </a:p>
          <a:p>
            <a:endParaRPr lang="de-DE" sz="1400" dirty="0">
              <a:latin typeface="Century Gothic" panose="020B0502020202020204" pitchFamily="34" charset="0"/>
            </a:endParaRPr>
          </a:p>
          <a:p>
            <a:endParaRPr lang="de-DE" sz="1400" dirty="0" smtClean="0">
              <a:latin typeface="Century Gothic" panose="020B0502020202020204" pitchFamily="34" charset="0"/>
            </a:endParaRPr>
          </a:p>
          <a:p>
            <a:endParaRPr lang="de-DE" sz="1400" dirty="0">
              <a:latin typeface="Century Gothic" panose="020B0502020202020204" pitchFamily="34" charset="0"/>
            </a:endParaRPr>
          </a:p>
          <a:p>
            <a:endParaRPr lang="de-DE" sz="1400" dirty="0" smtClean="0">
              <a:latin typeface="Century Gothic" panose="020B0502020202020204" pitchFamily="34" charset="0"/>
            </a:endParaRPr>
          </a:p>
          <a:p>
            <a:endParaRPr lang="de-DE" sz="1400" dirty="0">
              <a:latin typeface="Century Gothic" panose="020B0502020202020204" pitchFamily="34" charset="0"/>
            </a:endParaRPr>
          </a:p>
          <a:p>
            <a:endParaRPr lang="de-DE" sz="1400" dirty="0" smtClean="0">
              <a:latin typeface="Century Gothic" panose="020B0502020202020204" pitchFamily="34" charset="0"/>
            </a:endParaRPr>
          </a:p>
          <a:p>
            <a:endParaRPr lang="de-DE" sz="1400" dirty="0">
              <a:latin typeface="Century Gothic" panose="020B0502020202020204" pitchFamily="34" charset="0"/>
            </a:endParaRPr>
          </a:p>
          <a:p>
            <a:endParaRPr lang="de-DE" sz="1400" dirty="0" smtClean="0">
              <a:latin typeface="Century Gothic" panose="020B0502020202020204" pitchFamily="34" charset="0"/>
            </a:endParaRPr>
          </a:p>
          <a:p>
            <a:endParaRPr lang="de-DE" sz="1400" dirty="0">
              <a:latin typeface="Century Gothic" panose="020B0502020202020204" pitchFamily="34" charset="0"/>
            </a:endParaRPr>
          </a:p>
          <a:p>
            <a:endParaRPr lang="de-DE" sz="1400" dirty="0" smtClean="0">
              <a:latin typeface="Century Gothic" panose="020B0502020202020204" pitchFamily="34" charset="0"/>
            </a:endParaRPr>
          </a:p>
          <a:p>
            <a:endParaRPr lang="de-DE" sz="1400" dirty="0">
              <a:latin typeface="Century Gothic" panose="020B0502020202020204" pitchFamily="34" charset="0"/>
            </a:endParaRPr>
          </a:p>
          <a:p>
            <a:endParaRPr lang="de-DE" sz="1400" dirty="0" smtClean="0">
              <a:latin typeface="Century Gothic" panose="020B0502020202020204" pitchFamily="34" charset="0"/>
            </a:endParaRPr>
          </a:p>
          <a:p>
            <a:endParaRPr lang="de-DE" sz="1400" dirty="0">
              <a:latin typeface="Century Gothic" panose="020B0502020202020204" pitchFamily="34" charset="0"/>
            </a:endParaRPr>
          </a:p>
          <a:p>
            <a:endParaRPr lang="de-DE" sz="1400" dirty="0" smtClean="0">
              <a:latin typeface="Century Gothic" panose="020B0502020202020204" pitchFamily="34" charset="0"/>
            </a:endParaRPr>
          </a:p>
          <a:p>
            <a:endParaRPr lang="de-DE" sz="1400" dirty="0">
              <a:latin typeface="Century Gothic" panose="020B0502020202020204" pitchFamily="34" charset="0"/>
            </a:endParaRPr>
          </a:p>
          <a:p>
            <a:endParaRPr lang="de-DE" sz="1400" dirty="0" smtClean="0">
              <a:latin typeface="Century Gothic" panose="020B0502020202020204" pitchFamily="34" charset="0"/>
            </a:endParaRPr>
          </a:p>
        </p:txBody>
      </p:sp>
      <p:pic>
        <p:nvPicPr>
          <p:cNvPr id="8" name="Grafik 7" descr="U:\Schülerzeitung2019\Stark\IMG_594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307" y="8662584"/>
            <a:ext cx="1164318" cy="100800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872" y="7076780"/>
            <a:ext cx="1762125" cy="132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Grafik 10" descr="U:\Schülerzeitung2019\Stark\IMG_5942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38" y="8664878"/>
            <a:ext cx="1459383" cy="11252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rafik 11" descr="U:\Schülerzeitung2019\Stark\IMG_5941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8582" y="7257256"/>
            <a:ext cx="1535160" cy="11419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rafik 13" descr="U:\Schülerzeitung2019\Stark\IMG_5937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9671" y="8662584"/>
            <a:ext cx="1414139" cy="10626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1549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05689" y="4016896"/>
            <a:ext cx="583264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latin typeface="Century Gothic" panose="020B0502020202020204" pitchFamily="34" charset="0"/>
              </a:rPr>
              <a:t>Ihre Fragen werden ernst genommen!</a:t>
            </a:r>
            <a:endParaRPr lang="de-DE" sz="1400" dirty="0">
              <a:latin typeface="Century Gothic" panose="020B0502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400" dirty="0">
                <a:latin typeface="Century Gothic" panose="020B0502020202020204" pitchFamily="34" charset="0"/>
              </a:rPr>
              <a:t>s</a:t>
            </a:r>
            <a:r>
              <a:rPr lang="de-DE" sz="1400" dirty="0" smtClean="0">
                <a:latin typeface="Century Gothic" panose="020B0502020202020204" pitchFamily="34" charset="0"/>
              </a:rPr>
              <a:t>ie </a:t>
            </a:r>
            <a:r>
              <a:rPr lang="de-DE" sz="1400" dirty="0">
                <a:latin typeface="Century Gothic" panose="020B0502020202020204" pitchFamily="34" charset="0"/>
              </a:rPr>
              <a:t>beraten nur.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400" dirty="0">
                <a:latin typeface="Century Gothic" panose="020B0502020202020204" pitchFamily="34" charset="0"/>
              </a:rPr>
              <a:t>Entscheiden sollen </a:t>
            </a:r>
            <a:r>
              <a:rPr lang="de-DE" sz="1400" dirty="0" smtClean="0">
                <a:latin typeface="Century Gothic" panose="020B0502020202020204" pitchFamily="34" charset="0"/>
              </a:rPr>
              <a:t>sie </a:t>
            </a:r>
            <a:r>
              <a:rPr lang="de-DE" sz="1400" dirty="0">
                <a:latin typeface="Century Gothic" panose="020B0502020202020204" pitchFamily="34" charset="0"/>
              </a:rPr>
              <a:t>alles selbst.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400" dirty="0">
                <a:latin typeface="Century Gothic" panose="020B0502020202020204" pitchFamily="34" charset="0"/>
              </a:rPr>
              <a:t>Dabei geht es immer um </a:t>
            </a:r>
            <a:r>
              <a:rPr lang="de-DE" sz="1400" dirty="0" smtClean="0">
                <a:latin typeface="Century Gothic" panose="020B0502020202020204" pitchFamily="34" charset="0"/>
              </a:rPr>
              <a:t>ihre </a:t>
            </a:r>
            <a:r>
              <a:rPr lang="de-DE" sz="1400" dirty="0">
                <a:latin typeface="Century Gothic" panose="020B0502020202020204" pitchFamily="34" charset="0"/>
              </a:rPr>
              <a:t>Wünsche.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400" dirty="0">
                <a:latin typeface="Century Gothic" panose="020B0502020202020204" pitchFamily="34" charset="0"/>
              </a:rPr>
              <a:t>Und um Sachen, die </a:t>
            </a:r>
            <a:r>
              <a:rPr lang="de-DE" sz="1400" dirty="0" smtClean="0">
                <a:latin typeface="Century Gothic" panose="020B0502020202020204" pitchFamily="34" charset="0"/>
              </a:rPr>
              <a:t>sie </a:t>
            </a:r>
            <a:r>
              <a:rPr lang="de-DE" sz="1400" dirty="0">
                <a:latin typeface="Century Gothic" panose="020B0502020202020204" pitchFamily="34" charset="0"/>
              </a:rPr>
              <a:t>für sich brauchen.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400" dirty="0">
                <a:latin typeface="Century Gothic" panose="020B0502020202020204" pitchFamily="34" charset="0"/>
              </a:rPr>
              <a:t>Es geht nicht darum: Für diese Sachen haben die Einrichtungen Geld.</a:t>
            </a:r>
          </a:p>
          <a:p>
            <a:pPr lvl="0"/>
            <a:endParaRPr lang="de-DE" sz="1400" dirty="0">
              <a:latin typeface="Century Gothic" panose="020B0502020202020204" pitchFamily="34" charset="0"/>
            </a:endParaRPr>
          </a:p>
          <a:p>
            <a:r>
              <a:rPr lang="de-DE" sz="1400" b="1" dirty="0">
                <a:latin typeface="Century Gothic" panose="020B0502020202020204" pitchFamily="34" charset="0"/>
              </a:rPr>
              <a:t>In der Teilhabe-Beratung können </a:t>
            </a:r>
            <a:r>
              <a:rPr lang="de-DE" sz="1400" b="1" dirty="0" smtClean="0">
                <a:latin typeface="Century Gothic" panose="020B0502020202020204" pitchFamily="34" charset="0"/>
              </a:rPr>
              <a:t>sie </a:t>
            </a:r>
            <a:r>
              <a:rPr lang="de-DE" sz="1400" b="1" dirty="0">
                <a:latin typeface="Century Gothic" panose="020B0502020202020204" pitchFamily="34" charset="0"/>
              </a:rPr>
              <a:t>über alle Themen offen sprechen. </a:t>
            </a:r>
            <a:r>
              <a:rPr lang="de-DE" sz="1400" b="1" dirty="0" smtClean="0">
                <a:latin typeface="Century Gothic" panose="020B0502020202020204" pitchFamily="34" charset="0"/>
              </a:rPr>
              <a:t>sie </a:t>
            </a:r>
            <a:r>
              <a:rPr lang="de-DE" sz="1400" b="1" dirty="0">
                <a:latin typeface="Century Gothic" panose="020B0502020202020204" pitchFamily="34" charset="0"/>
              </a:rPr>
              <a:t>können darüber sprechen:</a:t>
            </a:r>
            <a:endParaRPr lang="de-DE" sz="1400" dirty="0">
              <a:latin typeface="Century Gothic" panose="020B0502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400" dirty="0">
                <a:latin typeface="Century Gothic" panose="020B0502020202020204" pitchFamily="34" charset="0"/>
              </a:rPr>
              <a:t>Was </a:t>
            </a:r>
            <a:r>
              <a:rPr lang="de-DE" sz="1400" dirty="0" smtClean="0">
                <a:latin typeface="Century Gothic" panose="020B0502020202020204" pitchFamily="34" charset="0"/>
              </a:rPr>
              <a:t>sie </a:t>
            </a:r>
            <a:r>
              <a:rPr lang="de-DE" sz="1400" dirty="0">
                <a:latin typeface="Century Gothic" panose="020B0502020202020204" pitchFamily="34" charset="0"/>
              </a:rPr>
              <a:t>machen möchten.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400" dirty="0">
                <a:latin typeface="Century Gothic" panose="020B0502020202020204" pitchFamily="34" charset="0"/>
              </a:rPr>
              <a:t>Wo </a:t>
            </a:r>
            <a:r>
              <a:rPr lang="de-DE" sz="1400" dirty="0" smtClean="0">
                <a:latin typeface="Century Gothic" panose="020B0502020202020204" pitchFamily="34" charset="0"/>
              </a:rPr>
              <a:t>sie </a:t>
            </a:r>
            <a:r>
              <a:rPr lang="de-DE" sz="1400" dirty="0">
                <a:latin typeface="Century Gothic" panose="020B0502020202020204" pitchFamily="34" charset="0"/>
              </a:rPr>
              <a:t>nicht dazu-gehören.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400" dirty="0">
                <a:latin typeface="Century Gothic" panose="020B0502020202020204" pitchFamily="34" charset="0"/>
              </a:rPr>
              <a:t>Wo </a:t>
            </a:r>
            <a:r>
              <a:rPr lang="de-DE" sz="1400" dirty="0" smtClean="0">
                <a:latin typeface="Century Gothic" panose="020B0502020202020204" pitchFamily="34" charset="0"/>
              </a:rPr>
              <a:t>sie </a:t>
            </a:r>
            <a:r>
              <a:rPr lang="de-DE" sz="1400" dirty="0">
                <a:latin typeface="Century Gothic" panose="020B0502020202020204" pitchFamily="34" charset="0"/>
              </a:rPr>
              <a:t>nicht mitmachen können.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400" dirty="0">
                <a:latin typeface="Century Gothic" panose="020B0502020202020204" pitchFamily="34" charset="0"/>
              </a:rPr>
              <a:t>Wo </a:t>
            </a:r>
            <a:r>
              <a:rPr lang="de-DE" sz="1400" dirty="0" smtClean="0">
                <a:latin typeface="Century Gothic" panose="020B0502020202020204" pitchFamily="34" charset="0"/>
              </a:rPr>
              <a:t>sie </a:t>
            </a:r>
            <a:r>
              <a:rPr lang="de-DE" sz="1400" dirty="0">
                <a:latin typeface="Century Gothic" panose="020B0502020202020204" pitchFamily="34" charset="0"/>
              </a:rPr>
              <a:t>Hilfe brauchen</a:t>
            </a:r>
            <a:r>
              <a:rPr lang="de-DE" sz="1400" dirty="0" smtClean="0">
                <a:latin typeface="Century Gothic" panose="020B0502020202020204" pitchFamily="34" charset="0"/>
              </a:rPr>
              <a:t>.</a:t>
            </a:r>
          </a:p>
          <a:p>
            <a:pPr lvl="0"/>
            <a:endParaRPr lang="de-DE" sz="1400" dirty="0">
              <a:latin typeface="Century Gothic" panose="020B0502020202020204" pitchFamily="34" charset="0"/>
            </a:endParaRPr>
          </a:p>
          <a:p>
            <a:r>
              <a:rPr lang="de-DE" sz="1400" b="1" dirty="0">
                <a:latin typeface="Century Gothic" panose="020B0502020202020204" pitchFamily="34" charset="0"/>
              </a:rPr>
              <a:t>s</a:t>
            </a:r>
            <a:r>
              <a:rPr lang="de-DE" sz="1400" b="1" dirty="0" smtClean="0">
                <a:latin typeface="Century Gothic" panose="020B0502020202020204" pitchFamily="34" charset="0"/>
              </a:rPr>
              <a:t>ie </a:t>
            </a:r>
            <a:r>
              <a:rPr lang="de-DE" sz="1400" b="1" dirty="0">
                <a:latin typeface="Century Gothic" panose="020B0502020202020204" pitchFamily="34" charset="0"/>
              </a:rPr>
              <a:t>müssen nichts verschweigen!</a:t>
            </a:r>
            <a:endParaRPr lang="de-DE" sz="1400" dirty="0">
              <a:latin typeface="Century Gothic" panose="020B0502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400" dirty="0">
                <a:latin typeface="Century Gothic" panose="020B0502020202020204" pitchFamily="34" charset="0"/>
              </a:rPr>
              <a:t>Die Berater und Beraterinnen hören </a:t>
            </a:r>
            <a:r>
              <a:rPr lang="de-DE" sz="1400" dirty="0" smtClean="0">
                <a:latin typeface="Century Gothic" panose="020B0502020202020204" pitchFamily="34" charset="0"/>
              </a:rPr>
              <a:t>ihnen </a:t>
            </a:r>
            <a:r>
              <a:rPr lang="de-DE" sz="1400" dirty="0">
                <a:latin typeface="Century Gothic" panose="020B0502020202020204" pitchFamily="34" charset="0"/>
              </a:rPr>
              <a:t>zu.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400" dirty="0">
                <a:latin typeface="Century Gothic" panose="020B0502020202020204" pitchFamily="34" charset="0"/>
              </a:rPr>
              <a:t>s</a:t>
            </a:r>
            <a:r>
              <a:rPr lang="de-DE" sz="1400" dirty="0" smtClean="0">
                <a:latin typeface="Century Gothic" panose="020B0502020202020204" pitchFamily="34" charset="0"/>
              </a:rPr>
              <a:t>ie </a:t>
            </a:r>
            <a:r>
              <a:rPr lang="de-DE" sz="1400" dirty="0">
                <a:latin typeface="Century Gothic" panose="020B0502020202020204" pitchFamily="34" charset="0"/>
              </a:rPr>
              <a:t>sagen nichts weiter.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400" dirty="0">
                <a:latin typeface="Century Gothic" panose="020B0502020202020204" pitchFamily="34" charset="0"/>
              </a:rPr>
              <a:t>s</a:t>
            </a:r>
            <a:r>
              <a:rPr lang="de-DE" sz="1400" dirty="0" smtClean="0">
                <a:latin typeface="Century Gothic" panose="020B0502020202020204" pitchFamily="34" charset="0"/>
              </a:rPr>
              <a:t>ie </a:t>
            </a:r>
            <a:r>
              <a:rPr lang="de-DE" sz="1400" dirty="0">
                <a:latin typeface="Century Gothic" panose="020B0502020202020204" pitchFamily="34" charset="0"/>
              </a:rPr>
              <a:t>helfen Ihnen.</a:t>
            </a:r>
          </a:p>
          <a:p>
            <a:endParaRPr lang="de-DE" sz="1400" dirty="0">
              <a:latin typeface="Century Gothic" panose="020B0502020202020204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692696" y="1136575"/>
            <a:ext cx="504056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Wir unterstützen </a:t>
            </a:r>
            <a:r>
              <a:rPr lang="de-DE" sz="14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Menschen, </a:t>
            </a:r>
            <a:r>
              <a:rPr lang="de-DE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auch bei schwierigen Anträgen und begleiten Menschen zu Behörden und helfen beim Ausfüllen von Formularen. Bei diesen Themen helfen die Mitarbeiter und Mitarbeiterinnen</a:t>
            </a:r>
            <a:r>
              <a:rPr lang="de-DE" sz="14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:</a:t>
            </a:r>
          </a:p>
          <a:p>
            <a:pPr lvl="0"/>
            <a:endParaRPr lang="de-DE" sz="1400" i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Anträge für Geld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Anträge für Hilfen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Adressen von Einrichtungen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Zum Beispiel von einer Wohn-Gemeinschaft für Menschen mit Behinderung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Wie </a:t>
            </a:r>
            <a:r>
              <a:rPr lang="de-DE" sz="14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sie </a:t>
            </a:r>
            <a:r>
              <a:rPr lang="de-DE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selbst über </a:t>
            </a:r>
            <a:r>
              <a:rPr lang="de-DE" sz="14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ihr </a:t>
            </a:r>
            <a:r>
              <a:rPr lang="de-DE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Leben bestimmen können.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Alle Informationen bekommen </a:t>
            </a:r>
            <a:r>
              <a:rPr lang="de-DE" sz="14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sie </a:t>
            </a:r>
            <a:r>
              <a:rPr lang="de-DE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in einem Beratungs-Angebot.</a:t>
            </a:r>
          </a:p>
        </p:txBody>
      </p:sp>
      <p:pic>
        <p:nvPicPr>
          <p:cNvPr id="11" name="Grafik 10" descr="U:\Schülerzeitung2019\Stark\IMG_5943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7110" y="6191221"/>
            <a:ext cx="1440160" cy="11771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9155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298356" y="2216696"/>
            <a:ext cx="6264696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latin typeface="Century Gothic" panose="020B0502020202020204" pitchFamily="34" charset="0"/>
              </a:rPr>
              <a:t>Wie lange gibt es die Beratungsstelle schon?</a:t>
            </a:r>
            <a:endParaRPr lang="de-DE" sz="1400" dirty="0">
              <a:latin typeface="Century Gothic" panose="020B0502020202020204" pitchFamily="34" charset="0"/>
            </a:endParaRPr>
          </a:p>
          <a:p>
            <a:r>
              <a:rPr lang="de-DE" sz="1400" dirty="0">
                <a:latin typeface="Century Gothic" panose="020B0502020202020204" pitchFamily="34" charset="0"/>
              </a:rPr>
              <a:t>Die </a:t>
            </a:r>
            <a:r>
              <a:rPr lang="de-DE" sz="1400" dirty="0" err="1">
                <a:latin typeface="Century Gothic" panose="020B0502020202020204" pitchFamily="34" charset="0"/>
              </a:rPr>
              <a:t>EuTB</a:t>
            </a:r>
            <a:r>
              <a:rPr lang="de-DE" sz="1400" dirty="0">
                <a:latin typeface="Century Gothic" panose="020B0502020202020204" pitchFamily="34" charset="0"/>
              </a:rPr>
              <a:t>-Beratungsstelle gibt es seit Februar 2018. Die Beratungsstelle Stark gab es schon früher</a:t>
            </a:r>
            <a:r>
              <a:rPr lang="de-DE" sz="1400" dirty="0" smtClean="0">
                <a:latin typeface="Century Gothic" panose="020B0502020202020204" pitchFamily="34" charset="0"/>
              </a:rPr>
              <a:t>.</a:t>
            </a:r>
          </a:p>
          <a:p>
            <a:endParaRPr lang="de-DE" sz="1400" dirty="0">
              <a:latin typeface="Century Gothic" panose="020B0502020202020204" pitchFamily="34" charset="0"/>
            </a:endParaRPr>
          </a:p>
          <a:p>
            <a:r>
              <a:rPr lang="de-DE" sz="1400" b="1" dirty="0">
                <a:latin typeface="Century Gothic" panose="020B0502020202020204" pitchFamily="34" charset="0"/>
              </a:rPr>
              <a:t>Wie lange dauert es bis man einen Termin bekommt?</a:t>
            </a:r>
            <a:endParaRPr lang="de-DE" sz="1400" dirty="0">
              <a:latin typeface="Century Gothic" panose="020B0502020202020204" pitchFamily="34" charset="0"/>
            </a:endParaRPr>
          </a:p>
          <a:p>
            <a:r>
              <a:rPr lang="de-DE" sz="1400" dirty="0">
                <a:latin typeface="Century Gothic" panose="020B0502020202020204" pitchFamily="34" charset="0"/>
              </a:rPr>
              <a:t>Im Moment dauerst es 2-4 Wochen</a:t>
            </a:r>
            <a:r>
              <a:rPr lang="de-DE" sz="1400" dirty="0" smtClean="0">
                <a:latin typeface="Century Gothic" panose="020B0502020202020204" pitchFamily="34" charset="0"/>
              </a:rPr>
              <a:t>.</a:t>
            </a:r>
          </a:p>
          <a:p>
            <a:endParaRPr lang="de-DE" sz="1400" dirty="0">
              <a:latin typeface="Century Gothic" panose="020B0502020202020204" pitchFamily="34" charset="0"/>
            </a:endParaRPr>
          </a:p>
          <a:p>
            <a:r>
              <a:rPr lang="de-DE" sz="1400" b="1" dirty="0">
                <a:latin typeface="Century Gothic" panose="020B0502020202020204" pitchFamily="34" charset="0"/>
              </a:rPr>
              <a:t>Kostet die Beratung etwas?</a:t>
            </a:r>
            <a:endParaRPr lang="de-DE" sz="1400" dirty="0">
              <a:latin typeface="Century Gothic" panose="020B0502020202020204" pitchFamily="34" charset="0"/>
            </a:endParaRPr>
          </a:p>
          <a:p>
            <a:r>
              <a:rPr lang="de-DE" sz="1400" dirty="0">
                <a:latin typeface="Century Gothic" panose="020B0502020202020204" pitchFamily="34" charset="0"/>
              </a:rPr>
              <a:t>Nein, die Beratung ist kostenlos</a:t>
            </a:r>
            <a:r>
              <a:rPr lang="de-DE" sz="1400" dirty="0" smtClean="0">
                <a:latin typeface="Century Gothic" panose="020B0502020202020204" pitchFamily="34" charset="0"/>
              </a:rPr>
              <a:t>!</a:t>
            </a:r>
          </a:p>
          <a:p>
            <a:endParaRPr lang="de-DE" sz="1400" dirty="0">
              <a:latin typeface="Century Gothic" panose="020B0502020202020204" pitchFamily="34" charset="0"/>
            </a:endParaRPr>
          </a:p>
          <a:p>
            <a:r>
              <a:rPr lang="de-DE" sz="1400" b="1" dirty="0">
                <a:latin typeface="Century Gothic" panose="020B0502020202020204" pitchFamily="34" charset="0"/>
              </a:rPr>
              <a:t>Gibt es noch andere Angebote außer Beratung?</a:t>
            </a:r>
            <a:endParaRPr lang="de-DE" sz="1400" dirty="0">
              <a:latin typeface="Century Gothic" panose="020B0502020202020204" pitchFamily="34" charset="0"/>
            </a:endParaRPr>
          </a:p>
          <a:p>
            <a:r>
              <a:rPr lang="de-DE" sz="1400" dirty="0">
                <a:latin typeface="Century Gothic" panose="020B0502020202020204" pitchFamily="34" charset="0"/>
              </a:rPr>
              <a:t>Wir haben einige Angebote in den Räumen der Beratungsstelle: </a:t>
            </a:r>
            <a:r>
              <a:rPr lang="de-DE" sz="1400" b="1" dirty="0">
                <a:latin typeface="Century Gothic" panose="020B0502020202020204" pitchFamily="34" charset="0"/>
              </a:rPr>
              <a:t>Lesegruppen, Tandem-Lesen, einen Eltern-Stammtisch, Stammtisch für Jugendliche/junge Erwachsene, einen Wohn-Stammtisch </a:t>
            </a:r>
            <a:r>
              <a:rPr lang="de-DE" sz="1400" dirty="0">
                <a:latin typeface="Century Gothic" panose="020B0502020202020204" pitchFamily="34" charset="0"/>
              </a:rPr>
              <a:t>ab Januar 2019. </a:t>
            </a:r>
            <a:endParaRPr lang="de-DE" sz="1400" dirty="0" smtClean="0">
              <a:latin typeface="Century Gothic" panose="020B0502020202020204" pitchFamily="34" charset="0"/>
            </a:endParaRPr>
          </a:p>
          <a:p>
            <a:endParaRPr lang="de-DE" sz="1400" dirty="0">
              <a:latin typeface="Century Gothic" panose="020B0502020202020204" pitchFamily="34" charset="0"/>
            </a:endParaRPr>
          </a:p>
          <a:p>
            <a:r>
              <a:rPr lang="de-DE" sz="1400" dirty="0" smtClean="0">
                <a:latin typeface="Century Gothic" panose="020B0502020202020204" pitchFamily="34" charset="0"/>
              </a:rPr>
              <a:t>Manchmal </a:t>
            </a:r>
            <a:r>
              <a:rPr lang="de-DE" sz="1400" dirty="0">
                <a:latin typeface="Century Gothic" panose="020B0502020202020204" pitchFamily="34" charset="0"/>
              </a:rPr>
              <a:t>berichten auch andere Menschen mit Behinderungen über ihre eigenen Erfahrungen. </a:t>
            </a:r>
          </a:p>
          <a:p>
            <a:r>
              <a:rPr lang="de-DE" sz="1400" dirty="0">
                <a:latin typeface="Century Gothic" panose="020B0502020202020204" pitchFamily="34" charset="0"/>
              </a:rPr>
              <a:t> </a:t>
            </a:r>
          </a:p>
          <a:p>
            <a:r>
              <a:rPr lang="de-DE" dirty="0"/>
              <a:t> </a:t>
            </a:r>
          </a:p>
          <a:p>
            <a:r>
              <a:rPr lang="de-DE" dirty="0"/>
              <a:t> 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298356" y="1136576"/>
            <a:ext cx="60109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latin typeface="Century Gothic" panose="020B0502020202020204" pitchFamily="34" charset="0"/>
              </a:rPr>
              <a:t>Wie alt muss man sein, um sich beraten zu lassen?</a:t>
            </a:r>
            <a:endParaRPr lang="de-DE" sz="1400" dirty="0">
              <a:latin typeface="Century Gothic" panose="020B0502020202020204" pitchFamily="34" charset="0"/>
            </a:endParaRPr>
          </a:p>
          <a:p>
            <a:r>
              <a:rPr lang="de-DE" sz="1400" dirty="0">
                <a:latin typeface="Century Gothic" panose="020B0502020202020204" pitchFamily="34" charset="0"/>
              </a:rPr>
              <a:t>Man darf auch unter 18 eine Beratung erhalten, wenn gewünscht, dann auch gerne in der Schule. Unter 18 Jahren darf man noch keine Anträge alleine unterschreiben. </a:t>
            </a:r>
          </a:p>
        </p:txBody>
      </p:sp>
      <p:sp>
        <p:nvSpPr>
          <p:cNvPr id="10" name="Rechteck 9"/>
          <p:cNvSpPr/>
          <p:nvPr/>
        </p:nvSpPr>
        <p:spPr>
          <a:xfrm>
            <a:off x="696959" y="6864702"/>
            <a:ext cx="55446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b="1" dirty="0" smtClean="0">
                <a:latin typeface="Century Gothic" panose="020B0502020202020204" pitchFamily="34" charset="0"/>
              </a:rPr>
              <a:t>Vielen Dank für die vielen Informationen, wir werden alles aufschreiben damit andere Schülerinnen und Schüler die Beratungsstelle auch kennenlernen können!</a:t>
            </a:r>
            <a:endParaRPr lang="de-DE" sz="1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50330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569</Words>
  <Application>Microsoft Office PowerPoint</Application>
  <PresentationFormat>A4-Papier (210x297 mm)</PresentationFormat>
  <Paragraphs>79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Besuch bei der Beratungsstelle Stark - ein Bericht der B5 </vt:lpstr>
      <vt:lpstr>PowerPoint-Präsentation</vt:lpstr>
      <vt:lpstr>PowerPoint-Präsentation</vt:lpstr>
      <vt:lpstr>PowerPoint-Präsentation</vt:lpstr>
    </vt:vector>
  </TitlesOfParts>
  <Company>MTK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Besuch bei der Beratungsstelle Stark - ein Bericht der B5</dc:title>
  <dc:creator>Lehrer, MTK</dc:creator>
  <cp:lastModifiedBy>Lehrer, MTK</cp:lastModifiedBy>
  <cp:revision>11</cp:revision>
  <dcterms:created xsi:type="dcterms:W3CDTF">2019-06-04T11:59:01Z</dcterms:created>
  <dcterms:modified xsi:type="dcterms:W3CDTF">2019-06-11T10:08:49Z</dcterms:modified>
</cp:coreProperties>
</file>